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276" r:id="rId5"/>
    <p:sldId id="259" r:id="rId6"/>
    <p:sldId id="288" r:id="rId7"/>
    <p:sldId id="282" r:id="rId8"/>
    <p:sldId id="285" r:id="rId9"/>
    <p:sldId id="261" r:id="rId10"/>
    <p:sldId id="281" r:id="rId11"/>
    <p:sldId id="273" r:id="rId12"/>
    <p:sldId id="272" r:id="rId13"/>
    <p:sldId id="264" r:id="rId14"/>
    <p:sldId id="265" r:id="rId15"/>
    <p:sldId id="266" r:id="rId16"/>
    <p:sldId id="267" r:id="rId17"/>
    <p:sldId id="268" r:id="rId18"/>
    <p:sldId id="269" r:id="rId19"/>
    <p:sldId id="286" r:id="rId20"/>
    <p:sldId id="27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D47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638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1ECB-F2B7-4E62-94B3-903C0E3321F6}" type="datetimeFigureOut">
              <a:rPr lang="ru-RU" smtClean="0"/>
              <a:pPr/>
              <a:t>14.12.2013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63B50-D7A1-4C7D-A1D0-C9CCB2664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1ECB-F2B7-4E62-94B3-903C0E3321F6}" type="datetimeFigureOut">
              <a:rPr lang="ru-RU" smtClean="0"/>
              <a:pPr/>
              <a:t>14.12.2013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63B50-D7A1-4C7D-A1D0-C9CCB2664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1ECB-F2B7-4E62-94B3-903C0E3321F6}" type="datetimeFigureOut">
              <a:rPr lang="ru-RU" smtClean="0"/>
              <a:pPr/>
              <a:t>14.12.2013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63B50-D7A1-4C7D-A1D0-C9CCB2664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1ECB-F2B7-4E62-94B3-903C0E3321F6}" type="datetimeFigureOut">
              <a:rPr lang="ru-RU" smtClean="0"/>
              <a:pPr/>
              <a:t>14.12.2013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63B50-D7A1-4C7D-A1D0-C9CCB2664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1ECB-F2B7-4E62-94B3-903C0E3321F6}" type="datetimeFigureOut">
              <a:rPr lang="ru-RU" smtClean="0"/>
              <a:pPr/>
              <a:t>14.12.2013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63B50-D7A1-4C7D-A1D0-C9CCB2664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1ECB-F2B7-4E62-94B3-903C0E3321F6}" type="datetimeFigureOut">
              <a:rPr lang="ru-RU" smtClean="0"/>
              <a:pPr/>
              <a:t>14.12.2013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63B50-D7A1-4C7D-A1D0-C9CCB2664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1ECB-F2B7-4E62-94B3-903C0E3321F6}" type="datetimeFigureOut">
              <a:rPr lang="ru-RU" smtClean="0"/>
              <a:pPr/>
              <a:t>14.12.2013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63B50-D7A1-4C7D-A1D0-C9CCB2664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1ECB-F2B7-4E62-94B3-903C0E3321F6}" type="datetimeFigureOut">
              <a:rPr lang="ru-RU" smtClean="0"/>
              <a:pPr/>
              <a:t>14.12.2013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63B50-D7A1-4C7D-A1D0-C9CCB2664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1ECB-F2B7-4E62-94B3-903C0E3321F6}" type="datetimeFigureOut">
              <a:rPr lang="ru-RU" smtClean="0"/>
              <a:pPr/>
              <a:t>14.12.2013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63B50-D7A1-4C7D-A1D0-C9CCB2664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1ECB-F2B7-4E62-94B3-903C0E3321F6}" type="datetimeFigureOut">
              <a:rPr lang="ru-RU" smtClean="0"/>
              <a:pPr/>
              <a:t>14.12.2013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63B50-D7A1-4C7D-A1D0-C9CCB2664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1ECB-F2B7-4E62-94B3-903C0E3321F6}" type="datetimeFigureOut">
              <a:rPr lang="ru-RU" smtClean="0"/>
              <a:pPr/>
              <a:t>14.12.2013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63B50-D7A1-4C7D-A1D0-C9CCB2664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21ECB-F2B7-4E62-94B3-903C0E3321F6}" type="datetimeFigureOut">
              <a:rPr lang="ru-RU" smtClean="0"/>
              <a:pPr/>
              <a:t>14.12.2013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63B50-D7A1-4C7D-A1D0-C9CCB2664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Relationship Id="rId14" Type="http://schemas.openxmlformats.org/officeDocument/2006/relationships/image" Target="../media/image9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slide" Target="slide1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1428736"/>
            <a:ext cx="85725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Формы и методы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культурно-досуговой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, образовательной, просветительной деятельности учреждений культуры, направленные на привлечение в клуб пожилых людей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и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на удовлетворение их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культурных и информационных   потребностей</a:t>
            </a:r>
          </a:p>
          <a:p>
            <a:pPr algn="ctr"/>
            <a:endParaRPr lang="ru-RU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(из опыта  работы Псковского областного центра народного творчества и КДУ области)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Рисунок 11" descr="IMG_250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0" y="4214818"/>
            <a:ext cx="31432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Рисунок 8" descr="IMG_25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50" y="4214818"/>
            <a:ext cx="31432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Рисунок 10" descr="IMG_249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822132" y="1714488"/>
            <a:ext cx="3321867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28596" y="285728"/>
            <a:ext cx="8358246" cy="1138773"/>
          </a:xfrm>
          <a:prstGeom prst="rect">
            <a:avLst/>
          </a:prstGeom>
          <a:solidFill>
            <a:schemeClr val="bg2">
              <a:lumMod val="75000"/>
              <a:alpha val="26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Arial" charset="0"/>
              </a:rPr>
              <a:t>Выставка ветеранов псковской фотографии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+mj-lt"/>
              <a:cs typeface="Arial" charset="0"/>
            </a:endParaRPr>
          </a:p>
          <a:p>
            <a:pPr algn="ctr">
              <a:defRPr/>
            </a:pPr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charset="0"/>
              </a:rPr>
              <a:t>«Время моё</a:t>
            </a: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Arial" charset="0"/>
              </a:rPr>
              <a:t>»</a:t>
            </a:r>
            <a:endParaRPr lang="ru-RU" sz="3200" b="1" i="1" dirty="0">
              <a:solidFill>
                <a:schemeClr val="accent6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pic>
        <p:nvPicPr>
          <p:cNvPr id="14347" name="Рисунок 9" descr="IMG_251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35312" y="1714488"/>
            <a:ext cx="3179762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Рисунок 1" descr="7 штук Афиша выставки !! копия.bmp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714488"/>
            <a:ext cx="3071802" cy="4607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IMG_3797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r="3922"/>
          <a:stretch>
            <a:fillRect/>
          </a:stretch>
        </p:blipFill>
        <p:spPr bwMode="auto">
          <a:xfrm>
            <a:off x="357158" y="1142984"/>
            <a:ext cx="3500462" cy="2430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55" name="Picture 16" descr="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000504"/>
            <a:ext cx="3525058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58" name="Picture 15" descr="Мастер-класс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4050739"/>
            <a:ext cx="3643338" cy="2562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14" descr="Мастер-кл-ДР-200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1145" y="1142984"/>
            <a:ext cx="3682821" cy="2452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ДР-ЛЕТО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0332" y="2928933"/>
            <a:ext cx="3107552" cy="2071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01122" cy="1052513"/>
          </a:xfr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1" dirty="0" smtClean="0">
                <a:ln w="12700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ОБЛАСТНОЙ ЦЕНТР НАРОДНОГО ТВОРЧЕСТВА – </a:t>
            </a:r>
            <a:br>
              <a:rPr lang="ru-RU" sz="2400" b="1" dirty="0" smtClean="0">
                <a:ln w="12700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1" dirty="0" smtClean="0">
                <a:ln w="12700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ЦЕНТР СОХРАНЕНИЯ И РАЗВИТИЯ ПСКОВСКИХ РЕМЕСЕЛ </a:t>
            </a:r>
            <a:br>
              <a:rPr lang="ru-RU" sz="2400" b="1" dirty="0" smtClean="0">
                <a:ln w="12700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4000" b="1" dirty="0" smtClean="0">
              <a:ln w="12700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_97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928669"/>
            <a:ext cx="4357686" cy="29051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596" y="142852"/>
            <a:ext cx="8429684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Мастер-классы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9" name="Рисунок 28" descr="IMG_1555.JPG"/>
          <p:cNvPicPr>
            <a:picLocks noChangeAspect="1"/>
          </p:cNvPicPr>
          <p:nvPr/>
        </p:nvPicPr>
        <p:blipFill>
          <a:blip r:embed="rId3" cstate="print"/>
          <a:srcRect r="-8108"/>
          <a:stretch>
            <a:fillRect/>
          </a:stretch>
        </p:blipFill>
        <p:spPr>
          <a:xfrm>
            <a:off x="571472" y="3643314"/>
            <a:ext cx="4286280" cy="2643206"/>
          </a:xfrm>
          <a:prstGeom prst="rect">
            <a:avLst/>
          </a:prstGeom>
        </p:spPr>
      </p:pic>
      <p:pic>
        <p:nvPicPr>
          <p:cNvPr id="34" name="Рисунок 33" descr="IMG_1555.JPG"/>
          <p:cNvPicPr>
            <a:picLocks noChangeAspect="1"/>
          </p:cNvPicPr>
          <p:nvPr/>
        </p:nvPicPr>
        <p:blipFill>
          <a:blip r:embed="rId4" cstate="print"/>
          <a:srcRect t="4902"/>
          <a:stretch>
            <a:fillRect/>
          </a:stretch>
        </p:blipFill>
        <p:spPr>
          <a:xfrm>
            <a:off x="406395" y="3786190"/>
            <a:ext cx="4451357" cy="2771703"/>
          </a:xfrm>
          <a:prstGeom prst="rect">
            <a:avLst/>
          </a:prstGeom>
        </p:spPr>
      </p:pic>
      <p:pic>
        <p:nvPicPr>
          <p:cNvPr id="10" name="Рисунок 9" descr="DSCN1565.jpg"/>
          <p:cNvPicPr>
            <a:picLocks noChangeAspect="1"/>
          </p:cNvPicPr>
          <p:nvPr/>
        </p:nvPicPr>
        <p:blipFill>
          <a:blip r:embed="rId5" cstate="print"/>
          <a:srcRect b="4762"/>
          <a:stretch>
            <a:fillRect/>
          </a:stretch>
        </p:blipFill>
        <p:spPr>
          <a:xfrm flipH="1">
            <a:off x="428596" y="928670"/>
            <a:ext cx="4000528" cy="2857520"/>
          </a:xfrm>
          <a:prstGeom prst="rect">
            <a:avLst/>
          </a:prstGeom>
        </p:spPr>
      </p:pic>
      <p:pic>
        <p:nvPicPr>
          <p:cNvPr id="18" name="Рисунок 17" descr="IMG_0361.JPG"/>
          <p:cNvPicPr>
            <a:picLocks noChangeAspect="1"/>
          </p:cNvPicPr>
          <p:nvPr/>
        </p:nvPicPr>
        <p:blipFill>
          <a:blip r:embed="rId6" cstate="print"/>
          <a:srcRect l="3333" t="2500"/>
          <a:stretch>
            <a:fillRect/>
          </a:stretch>
        </p:blipFill>
        <p:spPr>
          <a:xfrm>
            <a:off x="4643438" y="3786190"/>
            <a:ext cx="4143404" cy="278608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2" descr="Пске7.jpg"/>
          <p:cNvPicPr>
            <a:picLocks noChangeAspect="1"/>
          </p:cNvPicPr>
          <p:nvPr/>
        </p:nvPicPr>
        <p:blipFill>
          <a:blip r:embed="rId2">
            <a:lum bright="8000"/>
          </a:blip>
          <a:srcRect b="2798"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57158" y="299845"/>
            <a:ext cx="8429684" cy="1200329"/>
          </a:xfrm>
          <a:prstGeom prst="rect">
            <a:avLst/>
          </a:prstGeom>
          <a:solidFill>
            <a:schemeClr val="bg2">
              <a:lumMod val="75000"/>
              <a:alpha val="69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Звания и премии, учрежденные Администрацией Псковской облас</a:t>
            </a:r>
            <a:r>
              <a:rPr lang="ru-RU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ти</a:t>
            </a:r>
            <a:endParaRPr lang="ru-RU" sz="36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71604" y="1762772"/>
            <a:ext cx="6143668" cy="523220"/>
          </a:xfrm>
          <a:prstGeom prst="rect">
            <a:avLst/>
          </a:prstGeom>
          <a:solidFill>
            <a:schemeClr val="bg2">
              <a:lumMod val="75000"/>
              <a:alpha val="7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Почетные граждане г. Пскова</a:t>
            </a:r>
            <a:endParaRPr lang="ru-RU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Рисунок 6" descr="DSC0лл1432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642910" y="2714620"/>
            <a:ext cx="3006955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1406" y="5720380"/>
            <a:ext cx="4357718" cy="923330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31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Николай Михайлович Мишуков</a:t>
            </a:r>
          </a:p>
          <a:p>
            <a:pPr algn="ctr"/>
            <a:r>
              <a:rPr lang="ru-RU" b="1" dirty="0" smtClean="0">
                <a:ln w="31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Заслуженный работник культуры России,</a:t>
            </a:r>
          </a:p>
          <a:p>
            <a:pPr algn="ctr"/>
            <a:r>
              <a:rPr lang="ru-RU" b="1" dirty="0" smtClean="0">
                <a:ln w="31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Заслуженный деятель искусств Карелии</a:t>
            </a:r>
          </a:p>
        </p:txBody>
      </p:sp>
      <p:pic>
        <p:nvPicPr>
          <p:cNvPr id="9" name="Рисунок 8" descr="Варюшина.jpg"/>
          <p:cNvPicPr>
            <a:picLocks noChangeAspect="1"/>
          </p:cNvPicPr>
          <p:nvPr/>
        </p:nvPicPr>
        <p:blipFill>
          <a:blip r:embed="rId4"/>
          <a:srcRect l="32143" r="17347" b="28571"/>
          <a:stretch>
            <a:fillRect/>
          </a:stretch>
        </p:blipFill>
        <p:spPr>
          <a:xfrm>
            <a:off x="5739501" y="2714620"/>
            <a:ext cx="2761589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286380" y="5715016"/>
            <a:ext cx="3786214" cy="646331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31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Зинаида Павловна Варюшина</a:t>
            </a:r>
          </a:p>
          <a:p>
            <a:pPr algn="ctr"/>
            <a:r>
              <a:rPr lang="ru-RU" b="1" dirty="0" smtClean="0">
                <a:ln w="31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мастер  народного  творчества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53.jpg"/>
          <p:cNvPicPr>
            <a:picLocks noChangeAspect="1"/>
          </p:cNvPicPr>
          <p:nvPr/>
        </p:nvPicPr>
        <p:blipFill>
          <a:blip r:embed="rId2">
            <a:lum bright="20000" contrast="-40000"/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5786" y="285728"/>
            <a:ext cx="7500990" cy="2246769"/>
          </a:xfrm>
          <a:prstGeom prst="rect">
            <a:avLst/>
          </a:prstGeom>
          <a:solidFill>
            <a:schemeClr val="bg2">
              <a:lumMod val="75000"/>
              <a:alpha val="59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Ежегодный  областной конкурс на соискание премии и присвоение почетного звания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"Душа земли Псковской»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за заслуги в развитии и сохранении 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народной культуры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86644" y="5572140"/>
            <a:ext cx="1571636" cy="707886"/>
          </a:xfrm>
          <a:prstGeom prst="rect">
            <a:avLst/>
          </a:prstGeom>
          <a:solidFill>
            <a:schemeClr val="tx2">
              <a:lumMod val="40000"/>
              <a:lumOff val="60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Наталья Мартынова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" name="Рисунок 11" descr="IMG_2374.jpg"/>
          <p:cNvPicPr>
            <a:picLocks noChangeAspect="1"/>
          </p:cNvPicPr>
          <p:nvPr/>
        </p:nvPicPr>
        <p:blipFill>
          <a:blip r:embed="rId3" cstate="print"/>
          <a:srcRect l="9321"/>
          <a:stretch>
            <a:fillRect/>
          </a:stretch>
        </p:blipFill>
        <p:spPr>
          <a:xfrm>
            <a:off x="4786314" y="4047186"/>
            <a:ext cx="1880872" cy="2453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IMG_1671.JPG"/>
          <p:cNvPicPr>
            <a:picLocks noChangeAspect="1"/>
          </p:cNvPicPr>
          <p:nvPr/>
        </p:nvPicPr>
        <p:blipFill>
          <a:blip r:embed="rId4" cstate="print"/>
          <a:srcRect l="24608" r="23938"/>
          <a:stretch>
            <a:fillRect/>
          </a:stretch>
        </p:blipFill>
        <p:spPr>
          <a:xfrm>
            <a:off x="214282" y="3000372"/>
            <a:ext cx="1977068" cy="2561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IMG_3783.JPG"/>
          <p:cNvPicPr>
            <a:picLocks noChangeAspect="1"/>
          </p:cNvPicPr>
          <p:nvPr/>
        </p:nvPicPr>
        <p:blipFill>
          <a:blip r:embed="rId5" cstate="print"/>
          <a:srcRect l="6668" t="8735" b="6667"/>
          <a:stretch>
            <a:fillRect/>
          </a:stretch>
        </p:blipFill>
        <p:spPr>
          <a:xfrm>
            <a:off x="7072330" y="3000372"/>
            <a:ext cx="1880872" cy="2557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857752" y="6150138"/>
            <a:ext cx="1643074" cy="707886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Лииви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Покровская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5" name="Рисунок 14" descr="IMG_1680.JPG"/>
          <p:cNvPicPr>
            <a:picLocks noChangeAspect="1"/>
          </p:cNvPicPr>
          <p:nvPr/>
        </p:nvPicPr>
        <p:blipFill>
          <a:blip r:embed="rId6" cstate="print"/>
          <a:srcRect l="24032" r="23938"/>
          <a:stretch>
            <a:fillRect/>
          </a:stretch>
        </p:blipFill>
        <p:spPr>
          <a:xfrm>
            <a:off x="2571736" y="4055700"/>
            <a:ext cx="1908295" cy="2445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714612" y="6143644"/>
            <a:ext cx="1643074" cy="714356"/>
          </a:xfrm>
          <a:prstGeom prst="rect">
            <a:avLst/>
          </a:prstGeom>
          <a:solidFill>
            <a:schemeClr val="tx2">
              <a:lumMod val="40000"/>
              <a:lumOff val="60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Нина Семеновская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158" y="5435758"/>
            <a:ext cx="1571636" cy="707886"/>
          </a:xfrm>
          <a:prstGeom prst="rect">
            <a:avLst/>
          </a:prstGeom>
          <a:solidFill>
            <a:schemeClr val="tx2">
              <a:lumMod val="40000"/>
              <a:lumOff val="6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Николай</a:t>
            </a:r>
          </a:p>
          <a:p>
            <a:pPr algn="ctr"/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Буток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142852"/>
            <a:ext cx="842968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Премия Администрации Псковской области за достижения в сфере сохранения и развития народных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художественных традиций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6" descr="Пожар-тка.jpg"/>
          <p:cNvPicPr>
            <a:picLocks noChangeAspect="1"/>
          </p:cNvPicPr>
          <p:nvPr/>
        </p:nvPicPr>
        <p:blipFill>
          <a:blip r:embed="rId2" cstate="print"/>
          <a:srcRect l="-488" r="3755"/>
          <a:stretch>
            <a:fillRect/>
          </a:stretch>
        </p:blipFill>
        <p:spPr bwMode="auto">
          <a:xfrm>
            <a:off x="250825" y="1428736"/>
            <a:ext cx="3106729" cy="2407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4" descr="Салтан-Нат-Ив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429132"/>
            <a:ext cx="2808288" cy="1924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6" descr="Маст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1428736"/>
            <a:ext cx="1857388" cy="2558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2" descr="Олег Кузнецов-Псковская обл..JPG"/>
          <p:cNvPicPr>
            <a:picLocks noChangeAspect="1"/>
          </p:cNvPicPr>
          <p:nvPr/>
        </p:nvPicPr>
        <p:blipFill>
          <a:blip r:embed="rId5" cstate="print"/>
          <a:srcRect b="4955"/>
          <a:stretch>
            <a:fillRect/>
          </a:stretch>
        </p:blipFill>
        <p:spPr bwMode="auto">
          <a:xfrm>
            <a:off x="6553162" y="1357298"/>
            <a:ext cx="2111425" cy="2428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928662" y="3774048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Светлана Пожар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6182" y="3916924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Надежда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Цопова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6578" y="3714752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Олег Кузнецов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348" y="6286520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Наталья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Салтан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5" name="Рисунок 14" descr="IMG_37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8016" y="4071942"/>
            <a:ext cx="1619246" cy="2428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6643702" y="6488668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Валентина Козлова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7" name="Рисунок 16" descr="IMG_6398.JPG"/>
          <p:cNvPicPr>
            <a:picLocks noChangeAspect="1"/>
          </p:cNvPicPr>
          <p:nvPr/>
        </p:nvPicPr>
        <p:blipFill>
          <a:blip r:embed="rId7" cstate="print"/>
          <a:srcRect l="20000" r="17144"/>
          <a:stretch>
            <a:fillRect/>
          </a:stretch>
        </p:blipFill>
        <p:spPr>
          <a:xfrm>
            <a:off x="3786182" y="4357694"/>
            <a:ext cx="2000264" cy="2121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3786182" y="6488668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Вера Максимова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P4566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488" y="571481"/>
            <a:ext cx="3357554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P4530.JPG"/>
          <p:cNvPicPr>
            <a:picLocks noChangeAspect="1"/>
          </p:cNvPicPr>
          <p:nvPr/>
        </p:nvPicPr>
        <p:blipFill>
          <a:blip r:embed="rId3" cstate="print"/>
          <a:srcRect l="13014"/>
          <a:stretch>
            <a:fillRect/>
          </a:stretch>
        </p:blipFill>
        <p:spPr>
          <a:xfrm>
            <a:off x="0" y="571480"/>
            <a:ext cx="2897250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IMG_1097.JPG"/>
          <p:cNvPicPr>
            <a:picLocks noChangeAspect="1"/>
          </p:cNvPicPr>
          <p:nvPr/>
        </p:nvPicPr>
        <p:blipFill>
          <a:blip r:embed="rId4" cstate="print"/>
          <a:srcRect l="9889" r="8525"/>
          <a:stretch>
            <a:fillRect/>
          </a:stretch>
        </p:blipFill>
        <p:spPr>
          <a:xfrm>
            <a:off x="6000760" y="4060775"/>
            <a:ext cx="2986108" cy="2440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IMG_0567.JPG"/>
          <p:cNvPicPr>
            <a:picLocks noChangeAspect="1"/>
          </p:cNvPicPr>
          <p:nvPr/>
        </p:nvPicPr>
        <p:blipFill>
          <a:blip r:embed="rId5" cstate="print"/>
          <a:srcRect l="6452" r="3227"/>
          <a:stretch>
            <a:fillRect/>
          </a:stretch>
        </p:blipFill>
        <p:spPr>
          <a:xfrm>
            <a:off x="6143636" y="571480"/>
            <a:ext cx="3000364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0" y="3044137"/>
            <a:ext cx="9144000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"Воинский подвиг глазами детей" - ежегодная областная патриотическая акция для детей и подростков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4" name="Рисунок 13" descr="IMGP4552.JPG"/>
          <p:cNvPicPr>
            <a:picLocks noChangeAspect="1"/>
          </p:cNvPicPr>
          <p:nvPr/>
        </p:nvPicPr>
        <p:blipFill>
          <a:blip r:embed="rId6" cstate="print"/>
          <a:srcRect l="7456" r="15498"/>
          <a:stretch>
            <a:fillRect/>
          </a:stretch>
        </p:blipFill>
        <p:spPr>
          <a:xfrm>
            <a:off x="172878" y="4071942"/>
            <a:ext cx="2827486" cy="2440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IMG_4224.JPG"/>
          <p:cNvPicPr>
            <a:picLocks noChangeAspect="1"/>
          </p:cNvPicPr>
          <p:nvPr/>
        </p:nvPicPr>
        <p:blipFill>
          <a:blip r:embed="rId7" cstate="print"/>
          <a:srcRect l="4819" t="3704" r="18071"/>
          <a:stretch>
            <a:fillRect/>
          </a:stretch>
        </p:blipFill>
        <p:spPr>
          <a:xfrm>
            <a:off x="3143240" y="4057654"/>
            <a:ext cx="2714644" cy="2443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142852"/>
            <a:ext cx="842968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Международная встреча ветеранов Великой Отечественной войны и партизанского движения на Кургане Дружбы. Проводится ежегодно в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Себежском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районе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7" name="Рисунок 16" descr="IMG_33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4048151"/>
            <a:ext cx="4000496" cy="2666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IMG_36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4048129"/>
            <a:ext cx="4000528" cy="2667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IMG_27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1335012"/>
            <a:ext cx="3998237" cy="2665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IMG_32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1333485"/>
            <a:ext cx="4000528" cy="2667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IMG_14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28596" y="4048129"/>
            <a:ext cx="4000528" cy="266701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IMG_71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1142984"/>
            <a:ext cx="2428860" cy="1619240"/>
          </a:xfrm>
          <a:prstGeom prst="rect">
            <a:avLst/>
          </a:prstGeom>
        </p:spPr>
      </p:pic>
      <p:pic>
        <p:nvPicPr>
          <p:cNvPr id="5" name="Рисунок 4" descr="IMG_72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2984"/>
            <a:ext cx="2393141" cy="1595427"/>
          </a:xfrm>
          <a:prstGeom prst="rect">
            <a:avLst/>
          </a:prstGeom>
        </p:spPr>
      </p:pic>
      <p:pic>
        <p:nvPicPr>
          <p:cNvPr id="16" name="Рисунок 15" descr="IMG_71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042" y="2714620"/>
            <a:ext cx="1723995" cy="25859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158" y="0"/>
            <a:ext cx="8429684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Фестиваль творчества пожилых людей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«Осень тоже красива»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Рисунок 6" descr="IMG_72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714620"/>
            <a:ext cx="1714511" cy="2571768"/>
          </a:xfrm>
          <a:prstGeom prst="rect">
            <a:avLst/>
          </a:prstGeom>
        </p:spPr>
      </p:pic>
      <p:pic>
        <p:nvPicPr>
          <p:cNvPr id="14" name="Рисунок 13" descr="IMG_7235.JPG"/>
          <p:cNvPicPr>
            <a:picLocks noChangeAspect="1"/>
          </p:cNvPicPr>
          <p:nvPr/>
        </p:nvPicPr>
        <p:blipFill>
          <a:blip r:embed="rId6" cstate="print"/>
          <a:srcRect l="12431" t="8287"/>
          <a:stretch>
            <a:fillRect/>
          </a:stretch>
        </p:blipFill>
        <p:spPr>
          <a:xfrm>
            <a:off x="5000628" y="2704479"/>
            <a:ext cx="1652557" cy="2596133"/>
          </a:xfrm>
          <a:prstGeom prst="rect">
            <a:avLst/>
          </a:prstGeom>
        </p:spPr>
      </p:pic>
      <p:pic>
        <p:nvPicPr>
          <p:cNvPr id="15" name="Рисунок 14" descr="IMG_715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7554" y="2714620"/>
            <a:ext cx="1723995" cy="2585992"/>
          </a:xfrm>
          <a:prstGeom prst="rect">
            <a:avLst/>
          </a:prstGeom>
        </p:spPr>
      </p:pic>
      <p:pic>
        <p:nvPicPr>
          <p:cNvPr id="3" name="Рисунок 2" descr="IMG_7169.JPG"/>
          <p:cNvPicPr>
            <a:picLocks noChangeAspect="1"/>
          </p:cNvPicPr>
          <p:nvPr/>
        </p:nvPicPr>
        <p:blipFill>
          <a:blip r:embed="rId8" cstate="print"/>
          <a:srcRect l="20481" t="3334" r="18557"/>
          <a:stretch>
            <a:fillRect/>
          </a:stretch>
        </p:blipFill>
        <p:spPr>
          <a:xfrm>
            <a:off x="6643702" y="2714620"/>
            <a:ext cx="2500330" cy="2643182"/>
          </a:xfrm>
          <a:prstGeom prst="rect">
            <a:avLst/>
          </a:prstGeom>
        </p:spPr>
      </p:pic>
      <p:pic>
        <p:nvPicPr>
          <p:cNvPr id="18" name="Рисунок 17" descr="IMG_719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15140" y="1142984"/>
            <a:ext cx="2428860" cy="1619240"/>
          </a:xfrm>
          <a:prstGeom prst="rect">
            <a:avLst/>
          </a:prstGeom>
        </p:spPr>
      </p:pic>
      <p:pic>
        <p:nvPicPr>
          <p:cNvPr id="19" name="Рисунок 18" descr="IMG_7157.JPG"/>
          <p:cNvPicPr>
            <a:picLocks noChangeAspect="1"/>
          </p:cNvPicPr>
          <p:nvPr/>
        </p:nvPicPr>
        <p:blipFill>
          <a:blip r:embed="rId10" cstate="print"/>
          <a:srcRect r="14704"/>
          <a:stretch>
            <a:fillRect/>
          </a:stretch>
        </p:blipFill>
        <p:spPr>
          <a:xfrm>
            <a:off x="4786314" y="1142984"/>
            <a:ext cx="2071702" cy="1619240"/>
          </a:xfrm>
          <a:prstGeom prst="rect">
            <a:avLst/>
          </a:prstGeom>
        </p:spPr>
      </p:pic>
      <p:pic>
        <p:nvPicPr>
          <p:cNvPr id="20" name="Рисунок 19" descr="IMG_71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390" y="928670"/>
            <a:ext cx="2428860" cy="1619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IMG_72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" y="928670"/>
            <a:ext cx="2393141" cy="1595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IMG_71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010" y="2500306"/>
            <a:ext cx="1723995" cy="258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IMG_7276.JPG"/>
          <p:cNvPicPr>
            <a:picLocks noChangeAspect="1"/>
          </p:cNvPicPr>
          <p:nvPr/>
        </p:nvPicPr>
        <p:blipFill>
          <a:blip r:embed="rId11" cstate="print"/>
          <a:srcRect l="-5039" t="6318"/>
          <a:stretch>
            <a:fillRect/>
          </a:stretch>
        </p:blipFill>
        <p:spPr>
          <a:xfrm>
            <a:off x="-142908" y="5072074"/>
            <a:ext cx="2643206" cy="1571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 descr="IMG_72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" y="2500306"/>
            <a:ext cx="1714511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 descr="IMG_7256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428861" y="5072074"/>
            <a:ext cx="2357454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IMG_715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7522" y="2500306"/>
            <a:ext cx="1723995" cy="258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 descr="IMG_719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15108" y="928670"/>
            <a:ext cx="2428860" cy="1619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 descr="IMG_7157.JPG"/>
          <p:cNvPicPr>
            <a:picLocks noChangeAspect="1"/>
          </p:cNvPicPr>
          <p:nvPr/>
        </p:nvPicPr>
        <p:blipFill>
          <a:blip r:embed="rId10" cstate="print"/>
          <a:srcRect r="14704"/>
          <a:stretch>
            <a:fillRect/>
          </a:stretch>
        </p:blipFill>
        <p:spPr>
          <a:xfrm>
            <a:off x="4786282" y="928670"/>
            <a:ext cx="2071702" cy="1619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IMG_7260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14941" y="5081660"/>
            <a:ext cx="2343075" cy="15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IMG_7265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800925" y="5081660"/>
            <a:ext cx="2343075" cy="15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 descr="IMG_7235.JPG"/>
          <p:cNvPicPr>
            <a:picLocks noChangeAspect="1"/>
          </p:cNvPicPr>
          <p:nvPr/>
        </p:nvPicPr>
        <p:blipFill>
          <a:blip r:embed="rId6" cstate="print"/>
          <a:srcRect l="12431" t="8287"/>
          <a:stretch>
            <a:fillRect/>
          </a:stretch>
        </p:blipFill>
        <p:spPr>
          <a:xfrm>
            <a:off x="5000596" y="2490165"/>
            <a:ext cx="1652557" cy="2596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 descr="IMG_7169.JPG"/>
          <p:cNvPicPr>
            <a:picLocks noChangeAspect="1"/>
          </p:cNvPicPr>
          <p:nvPr/>
        </p:nvPicPr>
        <p:blipFill>
          <a:blip r:embed="rId8" cstate="print"/>
          <a:srcRect l="20481" t="3334" r="18557"/>
          <a:stretch>
            <a:fillRect/>
          </a:stretch>
        </p:blipFill>
        <p:spPr>
          <a:xfrm>
            <a:off x="6643670" y="2500306"/>
            <a:ext cx="2500330" cy="2643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20" y="71414"/>
            <a:ext cx="850112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Открытый фольклорный фестиваль им. О. Сергеевой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Проводится ежегодно в п.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Усвяты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1" name="Рисунок 10" descr="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314" y="3857628"/>
            <a:ext cx="4064810" cy="2709873"/>
          </a:xfrm>
          <a:prstGeom prst="rect">
            <a:avLst/>
          </a:prstGeom>
        </p:spPr>
      </p:pic>
      <p:pic>
        <p:nvPicPr>
          <p:cNvPr id="12" name="Рисунок 11" descr="Свадьба-Усвяты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836" y="3857628"/>
            <a:ext cx="4070568" cy="2714644"/>
          </a:xfrm>
          <a:prstGeom prst="rect">
            <a:avLst/>
          </a:prstGeom>
        </p:spPr>
      </p:pic>
      <p:pic>
        <p:nvPicPr>
          <p:cNvPr id="13" name="Рисунок 12" descr="Уграда и участники фестиваля  им Ольги сергеевой.jpg"/>
          <p:cNvPicPr>
            <a:picLocks noChangeAspect="1"/>
          </p:cNvPicPr>
          <p:nvPr/>
        </p:nvPicPr>
        <p:blipFill>
          <a:blip r:embed="rId4" cstate="print"/>
          <a:srcRect t="37432" b="6472"/>
          <a:stretch>
            <a:fillRect/>
          </a:stretch>
        </p:blipFill>
        <p:spPr>
          <a:xfrm>
            <a:off x="1142976" y="1000108"/>
            <a:ext cx="6879670" cy="27561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эКСП.jpg"/>
          <p:cNvPicPr>
            <a:picLocks noChangeAspect="1"/>
          </p:cNvPicPr>
          <p:nvPr/>
        </p:nvPicPr>
        <p:blipFill>
          <a:blip r:embed="rId2" cstate="print"/>
          <a:srcRect b="3334"/>
          <a:stretch>
            <a:fillRect/>
          </a:stretch>
        </p:blipFill>
        <p:spPr>
          <a:xfrm>
            <a:off x="214282" y="4429132"/>
            <a:ext cx="2940950" cy="2071702"/>
          </a:xfrm>
          <a:prstGeom prst="rect">
            <a:avLst/>
          </a:prstGeom>
        </p:spPr>
      </p:pic>
      <p:sp useBgFill="1"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357158" y="271451"/>
            <a:ext cx="2928926" cy="23717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46800" rIns="90000" bIns="46800">
            <a:normAutofit fontScale="90000"/>
          </a:bodyPr>
          <a:lstStyle/>
          <a:p>
            <a:pPr algn="l" eaLnBrk="1" hangingPunct="1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        Проект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«Старшее </a:t>
            </a:r>
            <a:b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/>
              </a:rPr>
            </a:b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  поколение»</a:t>
            </a:r>
          </a:p>
        </p:txBody>
      </p:sp>
      <p:pic>
        <p:nvPicPr>
          <p:cNvPr id="11266" name="Picture 2" descr="0323_0013"/>
          <p:cNvPicPr>
            <a:picLocks noChangeAspect="1" noChangeArrowheads="1"/>
          </p:cNvPicPr>
          <p:nvPr/>
        </p:nvPicPr>
        <p:blipFill>
          <a:blip r:embed="rId3" cstate="print"/>
          <a:srcRect t="1390"/>
          <a:stretch>
            <a:fillRect/>
          </a:stretch>
        </p:blipFill>
        <p:spPr bwMode="auto">
          <a:xfrm>
            <a:off x="3275014" y="285728"/>
            <a:ext cx="2725746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сТАРШ-ПОК.jpg"/>
          <p:cNvPicPr>
            <a:picLocks noChangeAspect="1"/>
          </p:cNvPicPr>
          <p:nvPr/>
        </p:nvPicPr>
        <p:blipFill>
          <a:blip r:embed="rId4"/>
          <a:srcRect l="17896" t="41304" r="2213"/>
          <a:stretch>
            <a:fillRect/>
          </a:stretch>
        </p:blipFill>
        <p:spPr>
          <a:xfrm>
            <a:off x="2500298" y="2500306"/>
            <a:ext cx="3500462" cy="1928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Леонов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22" y="2500306"/>
            <a:ext cx="2810160" cy="2304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ф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7884" y="293658"/>
            <a:ext cx="2879725" cy="2206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274" name="Oval 1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124075" y="6381750"/>
            <a:ext cx="2376488" cy="47625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ru-RU"/>
          </a:p>
        </p:txBody>
      </p:sp>
      <p:pic>
        <p:nvPicPr>
          <p:cNvPr id="12" name="Рисунок 11" descr="IMG_2616.JPG"/>
          <p:cNvPicPr>
            <a:picLocks noChangeAspect="1"/>
          </p:cNvPicPr>
          <p:nvPr/>
        </p:nvPicPr>
        <p:blipFill>
          <a:blip r:embed="rId8" cstate="print"/>
          <a:srcRect t="10093" r="10869"/>
          <a:stretch>
            <a:fillRect/>
          </a:stretch>
        </p:blipFill>
        <p:spPr>
          <a:xfrm>
            <a:off x="214282" y="2500306"/>
            <a:ext cx="2928958" cy="1969660"/>
          </a:xfrm>
          <a:prstGeom prst="rect">
            <a:avLst/>
          </a:prstGeom>
        </p:spPr>
      </p:pic>
      <p:pic>
        <p:nvPicPr>
          <p:cNvPr id="15" name="Рисунок 14" descr="Ветер2.jpg"/>
          <p:cNvPicPr>
            <a:picLocks noChangeAspect="1"/>
          </p:cNvPicPr>
          <p:nvPr/>
        </p:nvPicPr>
        <p:blipFill>
          <a:blip r:embed="rId9" cstate="print"/>
          <a:srcRect l="4762"/>
          <a:stretch>
            <a:fillRect/>
          </a:stretch>
        </p:blipFill>
        <p:spPr>
          <a:xfrm>
            <a:off x="3143240" y="4500570"/>
            <a:ext cx="2857520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1" name="Picture 7" descr="ст2"/>
          <p:cNvPicPr>
            <a:picLocks noChangeAspect="1" noChangeArrowheads="1"/>
          </p:cNvPicPr>
          <p:nvPr/>
        </p:nvPicPr>
        <p:blipFill>
          <a:blip r:embed="rId10"/>
          <a:srcRect l="2481" t="7420"/>
          <a:stretch>
            <a:fillRect/>
          </a:stretch>
        </p:blipFill>
        <p:spPr bwMode="auto">
          <a:xfrm>
            <a:off x="5929322" y="4500570"/>
            <a:ext cx="2808286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2714620"/>
            <a:ext cx="678661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Благодарю за внимание!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1010001.JPG"/>
          <p:cNvPicPr>
            <a:picLocks noChangeAspect="1"/>
          </p:cNvPicPr>
          <p:nvPr/>
        </p:nvPicPr>
        <p:blipFill>
          <a:blip r:embed="rId2" cstate="print"/>
          <a:srcRect t="10000" b="6665"/>
          <a:stretch>
            <a:fillRect/>
          </a:stretch>
        </p:blipFill>
        <p:spPr>
          <a:xfrm>
            <a:off x="928662" y="1428736"/>
            <a:ext cx="3500462" cy="218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IMG_8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7" y="1428736"/>
            <a:ext cx="3643338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Ветеран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30353"/>
            <a:ext cx="9144000" cy="3327671"/>
          </a:xfrm>
          <a:prstGeom prst="rect">
            <a:avLst/>
          </a:prstGeom>
        </p:spPr>
      </p:pic>
      <p:pic>
        <p:nvPicPr>
          <p:cNvPr id="11" name="Рисунок 10" descr="_DSC0лдл2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00892" y="-24"/>
            <a:ext cx="2143140" cy="1424960"/>
          </a:xfrm>
          <a:prstGeom prst="rect">
            <a:avLst/>
          </a:prstGeom>
        </p:spPr>
      </p:pic>
      <p:pic>
        <p:nvPicPr>
          <p:cNvPr id="23" name="Рисунок 22" descr="CIMG188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00430" y="0"/>
            <a:ext cx="2000262" cy="1500198"/>
          </a:xfrm>
          <a:prstGeom prst="rect">
            <a:avLst/>
          </a:prstGeom>
        </p:spPr>
      </p:pic>
      <p:pic>
        <p:nvPicPr>
          <p:cNvPr id="9" name="Рисунок 8" descr="uvs070410-002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2" y="-23"/>
            <a:ext cx="2071702" cy="14670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000108"/>
            <a:ext cx="7715304" cy="785818"/>
          </a:xfrm>
          <a:solidFill>
            <a:schemeClr val="bg2">
              <a:lumMod val="75000"/>
              <a:alpha val="64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Проект «Второе дыхание»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1331913" y="285728"/>
            <a:ext cx="6553200" cy="1022350"/>
          </a:xfrm>
          <a:prstGeom prst="rect">
            <a:avLst/>
          </a:prstGeom>
          <a:solidFill>
            <a:srgbClr val="6B092C"/>
          </a:solidFill>
          <a:ln w="76200" cmpd="tri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AF2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Грант Президента Российской Федерации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57290" y="1428736"/>
            <a:ext cx="6572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Высокая мода псковских ткачей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2" descr="мастерЛивия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071678"/>
            <a:ext cx="3929090" cy="3362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1117.JPG"/>
          <p:cNvPicPr>
            <a:picLocks noChangeAspect="1"/>
          </p:cNvPicPr>
          <p:nvPr/>
        </p:nvPicPr>
        <p:blipFill>
          <a:blip r:embed="rId3" cstate="print"/>
          <a:srcRect l="8511" r="6384"/>
          <a:stretch>
            <a:fillRect/>
          </a:stretch>
        </p:blipFill>
        <p:spPr>
          <a:xfrm>
            <a:off x="4572032" y="2071678"/>
            <a:ext cx="4286248" cy="33575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034" y="5452134"/>
            <a:ext cx="79296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Разработка и продвижение изделий, изготовленных на основе традиционных технологий псковского ткачества,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современном дизайне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Рисунок 14" descr="IMG_51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21882" y="8155817"/>
            <a:ext cx="1971669" cy="2957504"/>
          </a:xfrm>
          <a:prstGeom prst="rect">
            <a:avLst/>
          </a:prstGeom>
        </p:spPr>
      </p:pic>
      <p:pic>
        <p:nvPicPr>
          <p:cNvPr id="6" name="Рисунок 5" descr="Покровско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1643050"/>
            <a:ext cx="3929090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IMG_5161.JPG"/>
          <p:cNvPicPr>
            <a:picLocks noChangeAspect="1"/>
          </p:cNvPicPr>
          <p:nvPr/>
        </p:nvPicPr>
        <p:blipFill>
          <a:blip r:embed="rId5" cstate="print"/>
          <a:srcRect l="9091" r="11364"/>
          <a:stretch>
            <a:fillRect/>
          </a:stretch>
        </p:blipFill>
        <p:spPr>
          <a:xfrm>
            <a:off x="285720" y="4000504"/>
            <a:ext cx="2500330" cy="2095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a1400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1702" y="4561197"/>
            <a:ext cx="2586182" cy="1939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Экспед.JPG"/>
          <p:cNvPicPr>
            <a:picLocks noChangeAspect="1"/>
          </p:cNvPicPr>
          <p:nvPr/>
        </p:nvPicPr>
        <p:blipFill>
          <a:blip r:embed="rId7" cstate="print"/>
          <a:srcRect r="11111"/>
          <a:stretch>
            <a:fillRect/>
          </a:stretch>
        </p:blipFill>
        <p:spPr>
          <a:xfrm>
            <a:off x="142844" y="1785926"/>
            <a:ext cx="2762269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3" descr="Мехнецов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02762" y="4167208"/>
            <a:ext cx="2826956" cy="2047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8" descr="Палк-фолк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6286512" y="1769799"/>
            <a:ext cx="2786050" cy="2159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000100" y="214290"/>
            <a:ext cx="7143800" cy="1200329"/>
          </a:xfrm>
          <a:prstGeom prst="rect">
            <a:avLst/>
          </a:prstGeom>
          <a:solidFill>
            <a:schemeClr val="bg2">
              <a:lumMod val="75000"/>
              <a:alpha val="7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Фольклорно-этнографические экспедиции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Рисунок 14" descr="IMG_51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21882" y="8155817"/>
            <a:ext cx="1971669" cy="29575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00100" y="142853"/>
            <a:ext cx="7000924" cy="1200329"/>
          </a:xfrm>
          <a:prstGeom prst="rect">
            <a:avLst/>
          </a:prstGeom>
          <a:solidFill>
            <a:schemeClr val="bg2">
              <a:lumMod val="75000"/>
              <a:alpha val="7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Фольклорно-этнографические экспедиции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2" name="Рисунок 21" descr="IMG_5701Нин-И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1802" y="2071678"/>
            <a:ext cx="5465008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Ольга Васильевна Боброва-певунья из с. Покровское -96лет.jpg"/>
          <p:cNvPicPr>
            <a:picLocks noChangeAspect="1"/>
          </p:cNvPicPr>
          <p:nvPr/>
        </p:nvPicPr>
        <p:blipFill>
          <a:blip r:embed="rId5" cstate="print"/>
          <a:srcRect t="2439" r="18699"/>
          <a:stretch>
            <a:fillRect/>
          </a:stretch>
        </p:blipFill>
        <p:spPr>
          <a:xfrm>
            <a:off x="642910" y="2071678"/>
            <a:ext cx="2277106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IMG_1236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20000" contrast="-40000"/>
          </a:blip>
          <a:srcRect l="43317" t="42947"/>
          <a:stretch>
            <a:fillRect/>
          </a:stretch>
        </p:blipFill>
        <p:spPr>
          <a:xfrm>
            <a:off x="0" y="0"/>
            <a:ext cx="918789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314" y="260315"/>
            <a:ext cx="8858280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Культурная акция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«Сохраним для россиян традиции земли псковской» 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 descr="IMG_1809.JPG"/>
          <p:cNvPicPr>
            <a:picLocks noChangeAspect="1"/>
          </p:cNvPicPr>
          <p:nvPr/>
        </p:nvPicPr>
        <p:blipFill>
          <a:blip r:embed="rId3" cstate="print"/>
          <a:srcRect l="5926"/>
          <a:stretch>
            <a:fillRect/>
          </a:stretch>
        </p:blipFill>
        <p:spPr>
          <a:xfrm>
            <a:off x="214282" y="4536267"/>
            <a:ext cx="2268189" cy="1607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IMG_8798.jpg"/>
          <p:cNvPicPr>
            <a:picLocks noChangeAspect="1"/>
          </p:cNvPicPr>
          <p:nvPr/>
        </p:nvPicPr>
        <p:blipFill>
          <a:blip r:embed="rId4" cstate="print"/>
          <a:srcRect l="11487" t="7818" r="2803" b="4623"/>
          <a:stretch>
            <a:fillRect/>
          </a:stretch>
        </p:blipFill>
        <p:spPr>
          <a:xfrm>
            <a:off x="4572000" y="1285860"/>
            <a:ext cx="4214842" cy="2433311"/>
          </a:xfrm>
          <a:prstGeom prst="rect">
            <a:avLst/>
          </a:prstGeom>
        </p:spPr>
      </p:pic>
      <p:pic>
        <p:nvPicPr>
          <p:cNvPr id="13" name="Рисунок 12" descr="IMG_30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356" y="4548174"/>
            <a:ext cx="2500362" cy="1666908"/>
          </a:xfrm>
          <a:prstGeom prst="rect">
            <a:avLst/>
          </a:prstGeom>
        </p:spPr>
      </p:pic>
      <p:pic>
        <p:nvPicPr>
          <p:cNvPr id="22" name="Рисунок 21" descr="IMG_866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1267" y="1285861"/>
            <a:ext cx="3653543" cy="2435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 descr="IMG_854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2571736" y="4214818"/>
            <a:ext cx="1699419" cy="2345225"/>
          </a:xfrm>
          <a:prstGeom prst="rect">
            <a:avLst/>
          </a:prstGeom>
        </p:spPr>
      </p:pic>
      <p:pic>
        <p:nvPicPr>
          <p:cNvPr id="26" name="Рисунок 25" descr="IMG_860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87485" y="4214818"/>
            <a:ext cx="1870465" cy="23452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IMG_1236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20000" contrast="-40000"/>
          </a:blip>
          <a:srcRect l="43317" t="42947"/>
          <a:stretch>
            <a:fillRect/>
          </a:stretch>
        </p:blipFill>
        <p:spPr>
          <a:xfrm>
            <a:off x="0" y="0"/>
            <a:ext cx="918789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314" y="142852"/>
            <a:ext cx="8858280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Культурная акция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«Сохраним для россиян традиции земли псковской» 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9" name="Рисунок 18" descr="IMG_78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643446"/>
            <a:ext cx="3000396" cy="2000264"/>
          </a:xfrm>
          <a:prstGeom prst="rect">
            <a:avLst/>
          </a:prstGeom>
        </p:spPr>
      </p:pic>
      <p:pic>
        <p:nvPicPr>
          <p:cNvPr id="27" name="Рисунок 26" descr="IMG_8030аб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4643446"/>
            <a:ext cx="3000396" cy="2000264"/>
          </a:xfrm>
          <a:prstGeom prst="rect">
            <a:avLst/>
          </a:prstGeom>
        </p:spPr>
      </p:pic>
      <p:pic>
        <p:nvPicPr>
          <p:cNvPr id="34" name="Рисунок 33" descr="IMG_1875.JPG"/>
          <p:cNvPicPr>
            <a:picLocks noChangeAspect="1"/>
          </p:cNvPicPr>
          <p:nvPr/>
        </p:nvPicPr>
        <p:blipFill>
          <a:blip r:embed="rId5" cstate="print">
            <a:lum bright="10000" contrast="10000"/>
          </a:blip>
          <a:srcRect t="12500"/>
          <a:stretch>
            <a:fillRect/>
          </a:stretch>
        </p:blipFill>
        <p:spPr>
          <a:xfrm>
            <a:off x="1612426" y="1142984"/>
            <a:ext cx="5817094" cy="3393305"/>
          </a:xfrm>
          <a:prstGeom prst="rect">
            <a:avLst/>
          </a:prstGeom>
        </p:spPr>
      </p:pic>
      <p:pic>
        <p:nvPicPr>
          <p:cNvPr id="35" name="Рисунок 34" descr="IMG_166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1802" y="4643446"/>
            <a:ext cx="3000396" cy="200026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Накат (Затея 2011)1ааа копи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000"/>
            <a:ext cx="9144000" cy="6903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32" y="5145488"/>
            <a:ext cx="46434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Открытый ежегодный фестиваль  любительских театров </a:t>
            </a:r>
          </a:p>
          <a:p>
            <a:r>
              <a:rPr lang="ru-RU" b="1" dirty="0" smtClean="0"/>
              <a:t>и фольклорных программ. </a:t>
            </a:r>
          </a:p>
          <a:p>
            <a:r>
              <a:rPr lang="ru-RU" b="1" dirty="0" smtClean="0"/>
              <a:t>Проводится в </a:t>
            </a:r>
            <a:r>
              <a:rPr lang="ru-RU" b="1" dirty="0" err="1" smtClean="0"/>
              <a:t>Пушкиногорском</a:t>
            </a:r>
            <a:r>
              <a:rPr lang="ru-RU" b="1" dirty="0" smtClean="0"/>
              <a:t> районе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2400" b="1" dirty="0"/>
          </a:p>
        </p:txBody>
      </p:sp>
      <p:pic>
        <p:nvPicPr>
          <p:cNvPr id="10" name="Рисунок 9" descr="IMG_2057.JPG"/>
          <p:cNvPicPr>
            <a:picLocks noChangeAspect="1"/>
          </p:cNvPicPr>
          <p:nvPr/>
        </p:nvPicPr>
        <p:blipFill>
          <a:blip r:embed="rId3" cstate="print"/>
          <a:srcRect t="13830"/>
          <a:stretch>
            <a:fillRect/>
          </a:stretch>
        </p:blipFill>
        <p:spPr>
          <a:xfrm>
            <a:off x="1643042" y="1214422"/>
            <a:ext cx="5844687" cy="3357586"/>
          </a:xfrm>
          <a:prstGeom prst="rect">
            <a:avLst/>
          </a:prstGeom>
        </p:spPr>
      </p:pic>
      <p:pic>
        <p:nvPicPr>
          <p:cNvPr id="13" name="Рисунок 12" descr="IMG_21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214665"/>
            <a:ext cx="2928958" cy="1952638"/>
          </a:xfrm>
          <a:prstGeom prst="rect">
            <a:avLst/>
          </a:prstGeom>
        </p:spPr>
      </p:pic>
      <p:pic>
        <p:nvPicPr>
          <p:cNvPr id="9" name="Рисунок 8" descr="IMG_20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000761" y="357166"/>
            <a:ext cx="2928957" cy="195263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239</Words>
  <Application>Microsoft Office PowerPoint</Application>
  <PresentationFormat>Экран (4:3)</PresentationFormat>
  <Paragraphs>55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        Проект «Старшее     поколение»</vt:lpstr>
      <vt:lpstr>Проект «Второе дыхание»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  ОБЛАСТНОЙ ЦЕНТР НАРОДНОГО ТВОРЧЕСТВА –  ЦЕНТР СОХРАНЕНИЯ И РАЗВИТИЯ ПСКОВСКИХ РЕМЕСЕЛ 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WareZ Provider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www.PHILka.RU</dc:creator>
  <cp:lastModifiedBy>www.PHILka.RU</cp:lastModifiedBy>
  <cp:revision>110</cp:revision>
  <dcterms:created xsi:type="dcterms:W3CDTF">2013-12-10T06:43:33Z</dcterms:created>
  <dcterms:modified xsi:type="dcterms:W3CDTF">2013-12-14T13:33:39Z</dcterms:modified>
</cp:coreProperties>
</file>