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notesMasterIdLst>
    <p:notesMasterId r:id="rId18"/>
  </p:notesMasterIdLst>
  <p:sldIdLst>
    <p:sldId id="256" r:id="rId2"/>
    <p:sldId id="273" r:id="rId3"/>
    <p:sldId id="277" r:id="rId4"/>
    <p:sldId id="275" r:id="rId5"/>
    <p:sldId id="276" r:id="rId6"/>
    <p:sldId id="274" r:id="rId7"/>
    <p:sldId id="278" r:id="rId8"/>
    <p:sldId id="279" r:id="rId9"/>
    <p:sldId id="280" r:id="rId10"/>
    <p:sldId id="281" r:id="rId11"/>
    <p:sldId id="283" r:id="rId12"/>
    <p:sldId id="282" r:id="rId13"/>
    <p:sldId id="284" r:id="rId14"/>
    <p:sldId id="286" r:id="rId15"/>
    <p:sldId id="285" r:id="rId16"/>
    <p:sldId id="287" r:id="rId17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b="1" kern="1200">
        <a:solidFill>
          <a:srgbClr val="FFFF00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b="1" kern="1200">
        <a:solidFill>
          <a:srgbClr val="FFFF00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b="1" kern="1200">
        <a:solidFill>
          <a:srgbClr val="FFFF00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b="1" kern="1200">
        <a:solidFill>
          <a:srgbClr val="FFFF00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b="1" kern="1200">
        <a:solidFill>
          <a:srgbClr val="FFFF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rgbClr val="FFFF00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rgbClr val="FFFF00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rgbClr val="FFFF00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rgbClr val="FFFF00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C"/>
    <a:srgbClr val="000099"/>
    <a:srgbClr val="500000"/>
    <a:srgbClr val="FFCC66"/>
    <a:srgbClr val="996633"/>
    <a:srgbClr val="FBE8CF"/>
    <a:srgbClr val="FAE2C2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28" autoAdjust="0"/>
    <p:restoredTop sz="94643" autoAdjust="0"/>
  </p:normalViewPr>
  <p:slideViewPr>
    <p:cSldViewPr>
      <p:cViewPr>
        <p:scale>
          <a:sx n="100" d="100"/>
          <a:sy n="100" d="100"/>
        </p:scale>
        <p:origin x="-638" y="-17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fld id="{F3234543-BB48-468E-A4D4-15C93F37F7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714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  <p:sp>
        <p:nvSpPr>
          <p:cNvPr id="19460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E955DD9-A9D9-4AF8-8AF6-6FAAD06AF5E3}" type="slidenum">
              <a:rPr lang="ru-RU" smtClean="0"/>
              <a:pPr/>
              <a:t>14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8456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8457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1C73B-4968-45F7-A1BF-73B53B774F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EF946-21E1-42B5-A870-059320F7FE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0701C3-0EBA-4C3D-A4A8-E6E45F4719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664AA8-F4EB-4D4B-923C-AC94C36836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E171E0-36C0-4E71-9854-B506A5A2FE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5796C-C663-4436-9918-2DD2C034E5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DB9F01-17BC-44B2-B0F3-69AC367638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2B27D9-AA4E-4446-8FF4-D6A3964E84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CE583D-9E04-46A8-8352-18EA4A92DE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13ADD5-D26D-4087-B6E7-563D25E0F2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E0F4D-C592-476A-985B-F56C4EBB25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17411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12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13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14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15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16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17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18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19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20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21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22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23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24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25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26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27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28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29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30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431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7432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7433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7434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435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542AD614-1B92-41FE-B770-4621DD9F16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436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b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6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pn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12" Type="http://schemas.openxmlformats.org/officeDocument/2006/relationships/image" Target="../media/image3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11" Type="http://schemas.openxmlformats.org/officeDocument/2006/relationships/image" Target="../media/image35.jpeg"/><Relationship Id="rId5" Type="http://schemas.openxmlformats.org/officeDocument/2006/relationships/image" Target="../media/image29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1" Type="http://schemas.openxmlformats.org/officeDocument/2006/relationships/image" Target="../media/image55.jpeg"/><Relationship Id="rId5" Type="http://schemas.openxmlformats.org/officeDocument/2006/relationships/image" Target="../media/image49.png"/><Relationship Id="rId10" Type="http://schemas.openxmlformats.org/officeDocument/2006/relationships/image" Target="../media/image54.jpeg"/><Relationship Id="rId4" Type="http://schemas.openxmlformats.org/officeDocument/2006/relationships/image" Target="../media/image48.png"/><Relationship Id="rId9" Type="http://schemas.openxmlformats.org/officeDocument/2006/relationships/image" Target="../media/image5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67.jpeg"/><Relationship Id="rId7" Type="http://schemas.openxmlformats.org/officeDocument/2006/relationships/image" Target="../media/image7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Relationship Id="rId9" Type="http://schemas.openxmlformats.org/officeDocument/2006/relationships/image" Target="../media/image7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eg"/><Relationship Id="rId3" Type="http://schemas.openxmlformats.org/officeDocument/2006/relationships/image" Target="../media/image75.jpeg"/><Relationship Id="rId7" Type="http://schemas.openxmlformats.org/officeDocument/2006/relationships/image" Target="../media/image79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2071688" y="1500188"/>
            <a:ext cx="5283200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ПРОЕКТЫ </a:t>
            </a:r>
          </a:p>
          <a:p>
            <a:pPr>
              <a:defRPr/>
            </a:pP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ПСКОВСКОГО</a:t>
            </a:r>
          </a:p>
          <a:p>
            <a:pPr>
              <a:defRPr/>
            </a:pP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ОБЛАСТНОГО </a:t>
            </a:r>
          </a:p>
          <a:p>
            <a:pPr>
              <a:defRPr/>
            </a:pP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ЦЕНТРА</a:t>
            </a:r>
          </a:p>
          <a:p>
            <a:pPr>
              <a:defRPr/>
            </a:pP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НАРОДНОГО</a:t>
            </a:r>
          </a:p>
          <a:p>
            <a:pPr>
              <a:defRPr/>
            </a:pP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ТВОРЧЕСТВА</a:t>
            </a:r>
          </a:p>
          <a:p>
            <a:pPr>
              <a:defRPr/>
            </a:pP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 СОХРАНЕНИЮ</a:t>
            </a:r>
          </a:p>
          <a:p>
            <a:pPr>
              <a:defRPr/>
            </a:pP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ТРАДИЦИОННОЙ </a:t>
            </a:r>
          </a:p>
          <a:p>
            <a:pPr>
              <a:defRPr/>
            </a:pP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НАРОДНОЙ </a:t>
            </a:r>
          </a:p>
          <a:p>
            <a:pPr>
              <a:defRPr/>
            </a:pP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КУЛЬТУРЫ</a:t>
            </a:r>
          </a:p>
          <a:p>
            <a:pPr>
              <a:defRPr/>
            </a:pPr>
            <a:endParaRPr lang="ru-RU" sz="24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Псков   </a:t>
            </a:r>
          </a:p>
          <a:p>
            <a:pPr>
              <a:defRPr/>
            </a:pP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2011 год</a:t>
            </a:r>
            <a:endParaRPr lang="ru-RU" sz="28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8" descr="Центр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3143250"/>
            <a:ext cx="4695825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4862513" y="590550"/>
            <a:ext cx="4067175" cy="4185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>
                <a:solidFill>
                  <a:schemeClr val="bg1"/>
                </a:solidFill>
              </a:rPr>
              <a:t>П</a:t>
            </a:r>
            <a:r>
              <a:rPr lang="ru-RU" dirty="0">
                <a:solidFill>
                  <a:schemeClr val="bg1"/>
                </a:solidFill>
              </a:rPr>
              <a:t>СКОВСКИЙ ОБЛАСТНОЙ </a:t>
            </a:r>
          </a:p>
          <a:p>
            <a:pPr>
              <a:defRPr/>
            </a:pPr>
            <a:r>
              <a:rPr lang="ru-RU" dirty="0">
                <a:solidFill>
                  <a:schemeClr val="bg1"/>
                </a:solidFill>
              </a:rPr>
              <a:t>ЦЕНТР</a:t>
            </a:r>
          </a:p>
          <a:p>
            <a:pPr>
              <a:defRPr/>
            </a:pPr>
            <a:r>
              <a:rPr lang="ru-RU" dirty="0">
                <a:solidFill>
                  <a:schemeClr val="bg1"/>
                </a:solidFill>
              </a:rPr>
              <a:t> НАРОДНОГО ТВОРЧЕСТВА</a:t>
            </a:r>
          </a:p>
          <a:p>
            <a:pPr>
              <a:defRPr/>
            </a:pPr>
            <a:r>
              <a:rPr lang="ru-RU" dirty="0">
                <a:solidFill>
                  <a:schemeClr val="bg1"/>
                </a:solidFill>
              </a:rPr>
              <a:t>ЗАНИМАЕТСЯ</a:t>
            </a:r>
          </a:p>
          <a:p>
            <a:pPr>
              <a:defRPr/>
            </a:pPr>
            <a:r>
              <a:rPr lang="ru-RU" dirty="0">
                <a:solidFill>
                  <a:schemeClr val="bg1"/>
                </a:solidFill>
              </a:rPr>
              <a:t> ВОЗРОЖДЕНИЕМ,</a:t>
            </a:r>
          </a:p>
          <a:p>
            <a:pPr>
              <a:defRPr/>
            </a:pPr>
            <a:r>
              <a:rPr lang="ru-RU" dirty="0">
                <a:solidFill>
                  <a:schemeClr val="bg1"/>
                </a:solidFill>
              </a:rPr>
              <a:t>РАЗВИТИЕМ </a:t>
            </a:r>
          </a:p>
          <a:p>
            <a:pPr>
              <a:defRPr/>
            </a:pPr>
            <a:r>
              <a:rPr lang="ru-RU" dirty="0">
                <a:solidFill>
                  <a:schemeClr val="bg1"/>
                </a:solidFill>
              </a:rPr>
              <a:t>И СОХРАНЕНИЕМ</a:t>
            </a:r>
          </a:p>
          <a:p>
            <a:pPr>
              <a:defRPr/>
            </a:pPr>
            <a:r>
              <a:rPr lang="ru-RU" dirty="0">
                <a:solidFill>
                  <a:schemeClr val="bg1"/>
                </a:solidFill>
              </a:rPr>
              <a:t>ТРАДИЦИОННОЙ </a:t>
            </a:r>
          </a:p>
          <a:p>
            <a:pPr>
              <a:defRPr/>
            </a:pPr>
            <a:r>
              <a:rPr lang="ru-RU" dirty="0">
                <a:solidFill>
                  <a:schemeClr val="bg1"/>
                </a:solidFill>
              </a:rPr>
              <a:t>НАРОДНОЙ КУЛЬТУРЫ </a:t>
            </a:r>
          </a:p>
          <a:p>
            <a:pPr>
              <a:defRPr/>
            </a:pPr>
            <a:r>
              <a:rPr lang="ru-RU" sz="2000" dirty="0">
                <a:solidFill>
                  <a:schemeClr val="bg1"/>
                </a:solidFill>
              </a:rPr>
              <a:t>П</a:t>
            </a:r>
            <a:r>
              <a:rPr lang="ru-RU" dirty="0">
                <a:solidFill>
                  <a:schemeClr val="bg1"/>
                </a:solidFill>
              </a:rPr>
              <a:t>СКОВСКОГО КРАЯ</a:t>
            </a:r>
          </a:p>
          <a:p>
            <a:pPr>
              <a:defRPr/>
            </a:pPr>
            <a:r>
              <a:rPr lang="ru-RU" sz="2400" dirty="0" smtClean="0">
                <a:solidFill>
                  <a:schemeClr val="bg1"/>
                </a:solidFill>
              </a:rPr>
              <a:t>70 </a:t>
            </a:r>
            <a:r>
              <a:rPr lang="ru-RU" sz="2000" dirty="0" smtClean="0">
                <a:solidFill>
                  <a:schemeClr val="bg1"/>
                </a:solidFill>
              </a:rPr>
              <a:t>ЛЕТ </a:t>
            </a:r>
            <a:endParaRPr lang="ru-RU" sz="2000" dirty="0">
              <a:solidFill>
                <a:schemeClr val="bg1"/>
              </a:solidFill>
            </a:endParaRPr>
          </a:p>
          <a:p>
            <a:pPr>
              <a:defRPr/>
            </a:pP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100" name="Рисунок 9" descr="02-Дом ремесел-весна.t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1450" y="4000500"/>
            <a:ext cx="3535363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Рисунок 11" descr="Коллектив.t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3" y="642938"/>
            <a:ext cx="4714875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E6D78A"/>
            </a:gs>
            <a:gs pos="12000">
              <a:srgbClr val="E6D78A"/>
            </a:gs>
            <a:gs pos="30000">
              <a:srgbClr val="C7AC4C"/>
            </a:gs>
            <a:gs pos="37000">
              <a:srgbClr val="E6DCA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108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ChangeArrowheads="1"/>
          </p:cNvSpPr>
          <p:nvPr/>
        </p:nvSpPr>
        <p:spPr bwMode="auto">
          <a:xfrm>
            <a:off x="5286375" y="254000"/>
            <a:ext cx="37147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1400">
                <a:solidFill>
                  <a:srgbClr val="7F1900"/>
                </a:solidFill>
                <a:cs typeface="Times New Roman" pitchFamily="18" charset="0"/>
              </a:rPr>
              <a:t>Сегодня в Псковской области</a:t>
            </a:r>
          </a:p>
          <a:p>
            <a:pPr eaLnBrk="0" hangingPunct="0"/>
            <a:r>
              <a:rPr lang="ru-RU" sz="1400">
                <a:solidFill>
                  <a:srgbClr val="7F1900"/>
                </a:solidFill>
                <a:cs typeface="Times New Roman" pitchFamily="18" charset="0"/>
              </a:rPr>
              <a:t> действуют более сорока</a:t>
            </a:r>
          </a:p>
          <a:p>
            <a:pPr eaLnBrk="0" hangingPunct="0"/>
            <a:r>
              <a:rPr lang="ru-RU" sz="1400">
                <a:solidFill>
                  <a:srgbClr val="7F1900"/>
                </a:solidFill>
                <a:cs typeface="Times New Roman" pitchFamily="18" charset="0"/>
              </a:rPr>
              <a:t> фольклорных ансамблей.</a:t>
            </a:r>
          </a:p>
          <a:p>
            <a:pPr eaLnBrk="0" hangingPunct="0"/>
            <a:r>
              <a:rPr lang="ru-RU" sz="1400">
                <a:solidFill>
                  <a:srgbClr val="7F1900"/>
                </a:solidFill>
                <a:cs typeface="Times New Roman" pitchFamily="18" charset="0"/>
              </a:rPr>
              <a:t> Среди них есть  взрослые, детские </a:t>
            </a:r>
          </a:p>
          <a:p>
            <a:pPr eaLnBrk="0" hangingPunct="0"/>
            <a:r>
              <a:rPr lang="ru-RU" sz="1400">
                <a:solidFill>
                  <a:srgbClr val="7F1900"/>
                </a:solidFill>
                <a:cs typeface="Times New Roman" pitchFamily="18" charset="0"/>
              </a:rPr>
              <a:t> и смешанные ансамбли.</a:t>
            </a:r>
          </a:p>
          <a:p>
            <a:pPr eaLnBrk="0" hangingPunct="0"/>
            <a:endParaRPr lang="ru-RU" sz="1400">
              <a:solidFill>
                <a:srgbClr val="7F1900"/>
              </a:solidFill>
              <a:cs typeface="Times New Roman" pitchFamily="18" charset="0"/>
            </a:endParaRPr>
          </a:p>
          <a:p>
            <a:pPr eaLnBrk="0" hangingPunct="0"/>
            <a:r>
              <a:rPr lang="ru-RU" sz="1400">
                <a:solidFill>
                  <a:srgbClr val="7F1900"/>
                </a:solidFill>
                <a:cs typeface="Times New Roman" pitchFamily="18" charset="0"/>
              </a:rPr>
              <a:t> В репертуаре коллективов календарно- </a:t>
            </a:r>
          </a:p>
          <a:p>
            <a:pPr eaLnBrk="0" hangingPunct="0"/>
            <a:r>
              <a:rPr lang="ru-RU" sz="1400">
                <a:solidFill>
                  <a:srgbClr val="7F1900"/>
                </a:solidFill>
                <a:cs typeface="Times New Roman" pitchFamily="18" charset="0"/>
              </a:rPr>
              <a:t>обрядовые песни, припевки и частушки, </a:t>
            </a:r>
          </a:p>
          <a:p>
            <a:pPr eaLnBrk="0" hangingPunct="0"/>
            <a:r>
              <a:rPr lang="ru-RU" sz="1400">
                <a:solidFill>
                  <a:srgbClr val="7F1900"/>
                </a:solidFill>
                <a:cs typeface="Times New Roman" pitchFamily="18" charset="0"/>
              </a:rPr>
              <a:t>сюжетные композиции народных гуляний.</a:t>
            </a:r>
            <a:endParaRPr lang="ru-RU">
              <a:solidFill>
                <a:srgbClr val="7F1900"/>
              </a:solidFill>
            </a:endParaRPr>
          </a:p>
        </p:txBody>
      </p:sp>
      <p:pic>
        <p:nvPicPr>
          <p:cNvPr id="5123" name="Рисунок 4" descr="DSC06707.JPG"/>
          <p:cNvPicPr>
            <a:picLocks noChangeAspect="1"/>
          </p:cNvPicPr>
          <p:nvPr/>
        </p:nvPicPr>
        <p:blipFill>
          <a:blip r:embed="rId2"/>
          <a:srcRect l="3371" t="17979" r="12350" b="11789"/>
          <a:stretch>
            <a:fillRect/>
          </a:stretch>
        </p:blipFill>
        <p:spPr bwMode="auto">
          <a:xfrm>
            <a:off x="214313" y="3500438"/>
            <a:ext cx="2286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Рисунок 5" descr="IMG_2143.JPG"/>
          <p:cNvPicPr>
            <a:picLocks noChangeAspect="1"/>
          </p:cNvPicPr>
          <p:nvPr/>
        </p:nvPicPr>
        <p:blipFill>
          <a:blip r:embed="rId3"/>
          <a:srcRect l="12709" t="3192" r="16901"/>
          <a:stretch>
            <a:fillRect/>
          </a:stretch>
        </p:blipFill>
        <p:spPr bwMode="auto">
          <a:xfrm>
            <a:off x="4786313" y="4286250"/>
            <a:ext cx="2428875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Рисунок 7" descr="IMG_5580.JPG"/>
          <p:cNvPicPr>
            <a:picLocks noChangeAspect="1"/>
          </p:cNvPicPr>
          <p:nvPr/>
        </p:nvPicPr>
        <p:blipFill>
          <a:blip r:embed="rId4"/>
          <a:srcRect t="16113"/>
          <a:stretch>
            <a:fillRect/>
          </a:stretch>
        </p:blipFill>
        <p:spPr bwMode="auto">
          <a:xfrm>
            <a:off x="4143375" y="214313"/>
            <a:ext cx="1249363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Рисунок 8" descr="IMG_5875.JPG"/>
          <p:cNvPicPr>
            <a:picLocks noChangeAspect="1"/>
          </p:cNvPicPr>
          <p:nvPr/>
        </p:nvPicPr>
        <p:blipFill>
          <a:blip r:embed="rId5"/>
          <a:srcRect r="21643"/>
          <a:stretch>
            <a:fillRect/>
          </a:stretch>
        </p:blipFill>
        <p:spPr bwMode="auto">
          <a:xfrm>
            <a:off x="2214563" y="214313"/>
            <a:ext cx="1857375" cy="157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Рисунок 9" descr="IMG_6025.JPG"/>
          <p:cNvPicPr>
            <a:picLocks noChangeAspect="1"/>
          </p:cNvPicPr>
          <p:nvPr/>
        </p:nvPicPr>
        <p:blipFill>
          <a:blip r:embed="rId6"/>
          <a:srcRect r="7246"/>
          <a:stretch>
            <a:fillRect/>
          </a:stretch>
        </p:blipFill>
        <p:spPr bwMode="auto">
          <a:xfrm>
            <a:off x="2571750" y="1857375"/>
            <a:ext cx="21431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Рисунок 10" descr="Pa140017.jpg"/>
          <p:cNvPicPr>
            <a:picLocks noChangeAspect="1"/>
          </p:cNvPicPr>
          <p:nvPr/>
        </p:nvPicPr>
        <p:blipFill>
          <a:blip r:embed="rId7"/>
          <a:srcRect l="6250" b="16667"/>
          <a:stretch>
            <a:fillRect/>
          </a:stretch>
        </p:blipFill>
        <p:spPr bwMode="auto">
          <a:xfrm>
            <a:off x="2571750" y="3500438"/>
            <a:ext cx="21431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Рисунок 11" descr="Гдов-Рудница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86313" y="2500313"/>
            <a:ext cx="2449512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Рисунок 12" descr="Конц14.jpg"/>
          <p:cNvPicPr>
            <a:picLocks noChangeAspect="1"/>
          </p:cNvPicPr>
          <p:nvPr/>
        </p:nvPicPr>
        <p:blipFill>
          <a:blip r:embed="rId9"/>
          <a:srcRect l="3175" r="1587"/>
          <a:stretch>
            <a:fillRect/>
          </a:stretch>
        </p:blipFill>
        <p:spPr bwMode="auto">
          <a:xfrm>
            <a:off x="2571750" y="5000625"/>
            <a:ext cx="2143125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Рисунок 13" descr="Леонов2.jpg"/>
          <p:cNvPicPr>
            <a:picLocks noChangeAspect="1"/>
          </p:cNvPicPr>
          <p:nvPr/>
        </p:nvPicPr>
        <p:blipFill>
          <a:blip r:embed="rId10"/>
          <a:srcRect l="18811"/>
          <a:stretch>
            <a:fillRect/>
          </a:stretch>
        </p:blipFill>
        <p:spPr bwMode="auto">
          <a:xfrm>
            <a:off x="198438" y="214313"/>
            <a:ext cx="1936750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Рисунок 14" descr="Междунар Фестваль Словенские ключи4.jpg"/>
          <p:cNvPicPr>
            <a:picLocks noChangeAspect="1"/>
          </p:cNvPicPr>
          <p:nvPr/>
        </p:nvPicPr>
        <p:blipFill>
          <a:blip r:embed="rId11"/>
          <a:srcRect b="1781"/>
          <a:stretch>
            <a:fillRect/>
          </a:stretch>
        </p:blipFill>
        <p:spPr bwMode="auto">
          <a:xfrm>
            <a:off x="214313" y="1857375"/>
            <a:ext cx="2286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Рисунок 15" descr="Пск-вечёрки-Великолукский фолькл. анс Заряница.t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14313" y="5000625"/>
            <a:ext cx="2286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4" name="Рисунок 16" descr="Галя-ориг2.tif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286625" y="2500313"/>
            <a:ext cx="1765300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5" name="Рисунок 17" descr="IMG_1031.JPG"/>
          <p:cNvPicPr>
            <a:picLocks noChangeAspect="1"/>
          </p:cNvPicPr>
          <p:nvPr/>
        </p:nvPicPr>
        <p:blipFill>
          <a:blip r:embed="rId14"/>
          <a:srcRect l="27274" t="16667" r="9090"/>
          <a:stretch>
            <a:fillRect/>
          </a:stretch>
        </p:blipFill>
        <p:spPr bwMode="auto">
          <a:xfrm>
            <a:off x="7286625" y="4983163"/>
            <a:ext cx="1739900" cy="151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285750" y="357188"/>
            <a:ext cx="8572500" cy="1508125"/>
          </a:xfrm>
          <a:prstGeom prst="rect">
            <a:avLst/>
          </a:prstGeom>
          <a:gradFill flip="none" rotWithShape="1">
            <a:gsLst>
              <a:gs pos="46000">
                <a:schemeClr val="bg2">
                  <a:lumMod val="25000"/>
                  <a:lumOff val="75000"/>
                </a:schemeClr>
              </a:gs>
              <a:gs pos="46000">
                <a:srgbClr val="E6DCAC"/>
              </a:gs>
              <a:gs pos="46000">
                <a:srgbClr val="E6DCAC"/>
              </a:gs>
              <a:gs pos="46000">
                <a:srgbClr val="E6DCAC"/>
              </a:gs>
              <a:gs pos="4600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10800000" scaled="0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 eaLnBrk="0" hangingPunct="0">
              <a:defRPr/>
            </a:pPr>
            <a:endParaRPr lang="ru-RU" b="0" i="1">
              <a:solidFill>
                <a:srgbClr val="7F1900"/>
              </a:solidFill>
              <a:latin typeface="Arial Black" pitchFamily="34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ru-RU" b="0" i="1">
                <a:solidFill>
                  <a:srgbClr val="7F1900"/>
                </a:solidFill>
                <a:latin typeface="Arial Black" pitchFamily="34" charset="0"/>
                <a:cs typeface="Times New Roman" pitchFamily="18" charset="0"/>
              </a:rPr>
              <a:t>МОЛОДЕЖНЫЙ ФОЛЬКЛОРНЫЙ АНСАМБЛЬ «УГРАДА» Псковского областного центра народного творчества</a:t>
            </a:r>
          </a:p>
          <a:p>
            <a:pPr eaLnBrk="0" hangingPunct="0">
              <a:defRPr/>
            </a:pPr>
            <a:endParaRPr lang="ru-RU" b="0" i="1">
              <a:solidFill>
                <a:srgbClr val="7F1900"/>
              </a:solidFill>
              <a:latin typeface="Arial Black" pitchFamily="34" charset="0"/>
              <a:cs typeface="Times New Roman" pitchFamily="18" charset="0"/>
            </a:endParaRPr>
          </a:p>
          <a:p>
            <a:pPr eaLnBrk="0" hangingPunct="0">
              <a:defRPr/>
            </a:pPr>
            <a:endParaRPr lang="ru-RU" sz="2000" b="0" i="1">
              <a:solidFill>
                <a:srgbClr val="7F1900"/>
              </a:solidFill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6147" name="Прямоугольник 7"/>
          <p:cNvSpPr>
            <a:spLocks noChangeArrowheads="1"/>
          </p:cNvSpPr>
          <p:nvPr/>
        </p:nvSpPr>
        <p:spPr bwMode="auto">
          <a:xfrm>
            <a:off x="285750" y="5556250"/>
            <a:ext cx="8643938" cy="1016000"/>
          </a:xfrm>
          <a:prstGeom prst="rect">
            <a:avLst/>
          </a:prstGeom>
          <a:gradFill rotWithShape="1">
            <a:gsLst>
              <a:gs pos="0">
                <a:srgbClr val="E6D78A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49001">
                <a:srgbClr val="E6DCAC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000" b="0" i="1">
              <a:solidFill>
                <a:srgbClr val="7F1900"/>
              </a:solidFill>
              <a:latin typeface="Arial Black" pitchFamily="34" charset="0"/>
              <a:cs typeface="Times New Roman" pitchFamily="18" charset="0"/>
            </a:endParaRPr>
          </a:p>
          <a:p>
            <a:r>
              <a:rPr lang="ru-RU" sz="2000" b="0" i="1">
                <a:solidFill>
                  <a:srgbClr val="7F1900"/>
                </a:solidFill>
                <a:latin typeface="Arial Black" pitchFamily="34" charset="0"/>
                <a:cs typeface="Times New Roman" pitchFamily="18" charset="0"/>
              </a:rPr>
              <a:t>10 лет с песнями Псковской земли</a:t>
            </a:r>
          </a:p>
          <a:p>
            <a:r>
              <a:rPr lang="ru-RU" sz="2000" b="0" i="1">
                <a:solidFill>
                  <a:srgbClr val="7F1900"/>
                </a:solidFill>
                <a:latin typeface="Arial Black" pitchFamily="34" charset="0"/>
                <a:cs typeface="Times New Roman" pitchFamily="18" charset="0"/>
              </a:rPr>
              <a:t> </a:t>
            </a:r>
            <a:endParaRPr lang="ru-RU"/>
          </a:p>
        </p:txBody>
      </p:sp>
      <p:pic>
        <p:nvPicPr>
          <p:cNvPr id="6148" name="Рисунок 4" descr="Угр-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20800" y="1428750"/>
            <a:ext cx="6537325" cy="435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50" y="5072063"/>
            <a:ext cx="3357563" cy="11699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Изучение и возвращение в живое бытование псковских народных песен, танцев, игр. Обучение молодого поколения основам русского традиционного фольклора. </a:t>
            </a:r>
          </a:p>
        </p:txBody>
      </p:sp>
      <p:sp>
        <p:nvSpPr>
          <p:cNvPr id="7171" name="Прямоугольник 5"/>
          <p:cNvSpPr>
            <a:spLocks noChangeArrowheads="1"/>
          </p:cNvSpPr>
          <p:nvPr/>
        </p:nvSpPr>
        <p:spPr bwMode="auto">
          <a:xfrm>
            <a:off x="214313" y="211138"/>
            <a:ext cx="8715375" cy="400050"/>
          </a:xfrm>
          <a:prstGeom prst="rect">
            <a:avLst/>
          </a:prstGeom>
          <a:gradFill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solidFill>
                  <a:srgbClr val="7F1900"/>
                </a:solidFill>
              </a:rPr>
              <a:t>    Фольклорный ансамбль «Уграда» </a:t>
            </a:r>
          </a:p>
        </p:txBody>
      </p:sp>
      <p:pic>
        <p:nvPicPr>
          <p:cNvPr id="7172" name="Рисунок 6" descr="IMG_275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9238" y="3071813"/>
            <a:ext cx="2894012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Рисунок 7" descr="Угр9.jpg"/>
          <p:cNvPicPr>
            <a:picLocks noChangeAspect="1"/>
          </p:cNvPicPr>
          <p:nvPr/>
        </p:nvPicPr>
        <p:blipFill>
          <a:blip r:embed="rId4"/>
          <a:srcRect l="2747" b="7692"/>
          <a:stretch>
            <a:fillRect/>
          </a:stretch>
        </p:blipFill>
        <p:spPr bwMode="auto">
          <a:xfrm>
            <a:off x="6357938" y="3000375"/>
            <a:ext cx="2528887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Рисунок 8" descr="Уграда-фолькл-анс ОЦНТ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25" y="2643188"/>
            <a:ext cx="2900363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5857875" y="4929188"/>
            <a:ext cx="3500438" cy="1384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/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Этнографические экспедиции по Псковской области. Собирание и восстановление обрядовых и лирических песен, бытовых плясок и хороводов, инструментальных наигрышей и напевов.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214688" y="1011238"/>
            <a:ext cx="3019425" cy="16319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Популяризация фольклора.</a:t>
            </a:r>
          </a:p>
          <a:p>
            <a:pPr>
              <a:defRPr/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Концертная деятельность.</a:t>
            </a:r>
          </a:p>
          <a:p>
            <a:pPr>
              <a:defRPr/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Участие в праздниках народного календаря, фольклорных фестивалях и молодежных вечерках.</a:t>
            </a:r>
          </a:p>
          <a:p>
            <a:pPr>
              <a:defRPr/>
            </a:pPr>
            <a:endParaRPr lang="ru-RU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177" name="Рисунок 11" descr="Угр-юбилей.JPG"/>
          <p:cNvPicPr>
            <a:picLocks noChangeAspect="1"/>
          </p:cNvPicPr>
          <p:nvPr/>
        </p:nvPicPr>
        <p:blipFill>
          <a:blip r:embed="rId6"/>
          <a:srcRect l="11905" t="17381" r="3571" b="3377"/>
          <a:stretch>
            <a:fillRect/>
          </a:stretch>
        </p:blipFill>
        <p:spPr bwMode="auto">
          <a:xfrm>
            <a:off x="214313" y="1071563"/>
            <a:ext cx="29718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Рисунок 12" descr="Экспед.JPG"/>
          <p:cNvPicPr>
            <a:picLocks noChangeAspect="1"/>
          </p:cNvPicPr>
          <p:nvPr/>
        </p:nvPicPr>
        <p:blipFill>
          <a:blip r:embed="rId7"/>
          <a:srcRect l="7317" t="7500" r="4880"/>
          <a:stretch>
            <a:fillRect/>
          </a:stretch>
        </p:blipFill>
        <p:spPr bwMode="auto">
          <a:xfrm>
            <a:off x="6286500" y="1071563"/>
            <a:ext cx="2571750" cy="180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15"/>
          <p:cNvSpPr>
            <a:spLocks noChangeArrowheads="1"/>
          </p:cNvSpPr>
          <p:nvPr/>
        </p:nvSpPr>
        <p:spPr bwMode="auto">
          <a:xfrm>
            <a:off x="285750" y="357188"/>
            <a:ext cx="8572500" cy="369887"/>
          </a:xfrm>
          <a:prstGeom prst="rect">
            <a:avLst/>
          </a:prstGeom>
          <a:gradFill rotWithShape="1">
            <a:gsLst>
              <a:gs pos="0">
                <a:srgbClr val="FEE7F2"/>
              </a:gs>
              <a:gs pos="17999">
                <a:srgbClr val="FEE7F2"/>
              </a:gs>
              <a:gs pos="36000">
                <a:srgbClr val="FAC77D"/>
              </a:gs>
              <a:gs pos="49001">
                <a:srgbClr val="FBEAC7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7F1900"/>
                </a:solidFill>
              </a:rPr>
              <a:t> Фольклорный ансамбль «Уграда» </a:t>
            </a:r>
            <a:endParaRPr lang="ru-RU"/>
          </a:p>
        </p:txBody>
      </p:sp>
      <p:pic>
        <p:nvPicPr>
          <p:cNvPr id="8195" name="Рисунок 16" descr="IMG_9717.JPG"/>
          <p:cNvPicPr>
            <a:picLocks noChangeAspect="1"/>
          </p:cNvPicPr>
          <p:nvPr/>
        </p:nvPicPr>
        <p:blipFill>
          <a:blip r:embed="rId3">
            <a:lum bright="10000" contrast="10000"/>
          </a:blip>
          <a:srcRect t="32610" r="41304"/>
          <a:stretch>
            <a:fillRect/>
          </a:stretch>
        </p:blipFill>
        <p:spPr bwMode="auto">
          <a:xfrm>
            <a:off x="495300" y="1000125"/>
            <a:ext cx="2862263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Рисунок 17" descr="IMG_9705.JPG"/>
          <p:cNvPicPr>
            <a:picLocks noChangeAspect="1"/>
          </p:cNvPicPr>
          <p:nvPr/>
        </p:nvPicPr>
        <p:blipFill>
          <a:blip r:embed="rId4"/>
          <a:srcRect t="25281" b="12360"/>
          <a:stretch>
            <a:fillRect/>
          </a:stretch>
        </p:blipFill>
        <p:spPr bwMode="auto">
          <a:xfrm>
            <a:off x="512763" y="3357563"/>
            <a:ext cx="7988300" cy="332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Rectangle 1"/>
          <p:cNvSpPr>
            <a:spLocks noChangeArrowheads="1"/>
          </p:cNvSpPr>
          <p:nvPr/>
        </p:nvSpPr>
        <p:spPr bwMode="auto">
          <a:xfrm>
            <a:off x="3786188" y="1071563"/>
            <a:ext cx="4714875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/>
            <a:r>
              <a:rPr lang="ru-RU" sz="1400" dirty="0">
                <a:solidFill>
                  <a:srgbClr val="7F1900"/>
                </a:solidFill>
                <a:cs typeface="Times New Roman" pitchFamily="18" charset="0"/>
              </a:rPr>
              <a:t>Презентация в Центре народного творчества </a:t>
            </a:r>
          </a:p>
          <a:p>
            <a:pPr algn="just" eaLnBrk="0" hangingPunct="0"/>
            <a:r>
              <a:rPr lang="ru-RU" sz="1400" dirty="0">
                <a:solidFill>
                  <a:srgbClr val="7F1900"/>
                </a:solidFill>
                <a:cs typeface="Times New Roman" pitchFamily="18" charset="0"/>
              </a:rPr>
              <a:t>новой песни, девичьего весеннего хоровода</a:t>
            </a:r>
          </a:p>
          <a:p>
            <a:pPr algn="just" eaLnBrk="0" hangingPunct="0"/>
            <a:r>
              <a:rPr lang="ru-RU" sz="1400" dirty="0">
                <a:solidFill>
                  <a:srgbClr val="7F1900"/>
                </a:solidFill>
                <a:cs typeface="Times New Roman" pitchFamily="18" charset="0"/>
              </a:rPr>
              <a:t>«Ой, из-за </a:t>
            </a:r>
            <a:r>
              <a:rPr lang="ru-RU" sz="1400" dirty="0" err="1">
                <a:solidFill>
                  <a:srgbClr val="7F1900"/>
                </a:solidFill>
                <a:cs typeface="Times New Roman" pitchFamily="18" charset="0"/>
              </a:rPr>
              <a:t>лесика</a:t>
            </a:r>
            <a:r>
              <a:rPr lang="ru-RU" sz="1400" dirty="0">
                <a:solidFill>
                  <a:srgbClr val="7F1900"/>
                </a:solidFill>
                <a:cs typeface="Times New Roman" pitchFamily="18" charset="0"/>
              </a:rPr>
              <a:t>, лесочка </a:t>
            </a:r>
            <a:r>
              <a:rPr lang="ru-RU" sz="1400" dirty="0" err="1">
                <a:solidFill>
                  <a:srgbClr val="7F1900"/>
                </a:solidFill>
                <a:cs typeface="Times New Roman" pitchFamily="18" charset="0"/>
              </a:rPr>
              <a:t>темнава</a:t>
            </a:r>
            <a:r>
              <a:rPr lang="ru-RU" sz="1400" dirty="0">
                <a:solidFill>
                  <a:srgbClr val="7F1900"/>
                </a:solidFill>
                <a:cs typeface="Times New Roman" pitchFamily="18" charset="0"/>
              </a:rPr>
              <a:t>…». </a:t>
            </a:r>
          </a:p>
          <a:p>
            <a:pPr algn="just" eaLnBrk="0" hangingPunct="0"/>
            <a:r>
              <a:rPr lang="ru-RU" sz="1400" dirty="0" smtClean="0">
                <a:solidFill>
                  <a:srgbClr val="7F1900"/>
                </a:solidFill>
                <a:cs typeface="Times New Roman" pitchFamily="18" charset="0"/>
              </a:rPr>
              <a:t>Участниками </a:t>
            </a:r>
            <a:r>
              <a:rPr lang="ru-RU" sz="1400" dirty="0">
                <a:solidFill>
                  <a:srgbClr val="7F1900"/>
                </a:solidFill>
                <a:cs typeface="Times New Roman" pitchFamily="18" charset="0"/>
              </a:rPr>
              <a:t>презентации стали </a:t>
            </a:r>
            <a:r>
              <a:rPr lang="ru-RU" sz="1400" dirty="0" err="1">
                <a:solidFill>
                  <a:srgbClr val="7F1900"/>
                </a:solidFill>
                <a:cs typeface="Times New Roman" pitchFamily="18" charset="0"/>
              </a:rPr>
              <a:t>песнехорки</a:t>
            </a:r>
            <a:r>
              <a:rPr lang="ru-RU" sz="1400" dirty="0">
                <a:solidFill>
                  <a:srgbClr val="7F1900"/>
                </a:solidFill>
                <a:cs typeface="Times New Roman" pitchFamily="18" charset="0"/>
              </a:rPr>
              <a:t> из деревни </a:t>
            </a:r>
            <a:r>
              <a:rPr lang="ru-RU" sz="1400" dirty="0" err="1">
                <a:solidFill>
                  <a:srgbClr val="7F1900"/>
                </a:solidFill>
                <a:cs typeface="Times New Roman" pitchFamily="18" charset="0"/>
              </a:rPr>
              <a:t>Низовицы</a:t>
            </a:r>
            <a:r>
              <a:rPr lang="ru-RU" sz="1400" dirty="0">
                <a:solidFill>
                  <a:srgbClr val="7F1900"/>
                </a:solidFill>
                <a:cs typeface="Times New Roman" pitchFamily="18" charset="0"/>
              </a:rPr>
              <a:t> </a:t>
            </a:r>
            <a:r>
              <a:rPr lang="ru-RU" sz="1400" dirty="0" err="1">
                <a:solidFill>
                  <a:srgbClr val="7F1900"/>
                </a:solidFill>
                <a:cs typeface="Times New Roman" pitchFamily="18" charset="0"/>
              </a:rPr>
              <a:t>Гдовского</a:t>
            </a:r>
            <a:r>
              <a:rPr lang="ru-RU" sz="1400" dirty="0">
                <a:solidFill>
                  <a:srgbClr val="7F1900"/>
                </a:solidFill>
                <a:cs typeface="Times New Roman" pitchFamily="18" charset="0"/>
              </a:rPr>
              <a:t> района, благодаря которым песня  была записана во время этнографической экспедиции. Сегодня хранителями этой песенной традиции  стал фольклорный ансамбль из </a:t>
            </a:r>
            <a:r>
              <a:rPr lang="ru-RU" sz="1400" dirty="0" err="1">
                <a:solidFill>
                  <a:srgbClr val="7F1900"/>
                </a:solidFill>
                <a:cs typeface="Times New Roman" pitchFamily="18" charset="0"/>
              </a:rPr>
              <a:t>Гдова</a:t>
            </a:r>
            <a:r>
              <a:rPr lang="ru-RU" sz="1400" dirty="0">
                <a:solidFill>
                  <a:srgbClr val="7F1900"/>
                </a:solidFill>
                <a:cs typeface="Times New Roman" pitchFamily="18" charset="0"/>
              </a:rPr>
              <a:t> «Рудница» .</a:t>
            </a:r>
            <a:endParaRPr lang="ru-RU" dirty="0">
              <a:solidFill>
                <a:srgbClr val="7F19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ChangeArrowheads="1"/>
          </p:cNvSpPr>
          <p:nvPr/>
        </p:nvSpPr>
        <p:spPr bwMode="auto">
          <a:xfrm>
            <a:off x="0" y="71438"/>
            <a:ext cx="9144000" cy="637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1600">
                <a:solidFill>
                  <a:schemeClr val="bg1"/>
                </a:solidFill>
                <a:cs typeface="Times New Roman" pitchFamily="18" charset="0"/>
              </a:rPr>
              <a:t>Молодежные вечерки</a:t>
            </a:r>
            <a:r>
              <a:rPr lang="ru-RU" sz="1400">
                <a:solidFill>
                  <a:schemeClr val="bg1"/>
                </a:solidFill>
                <a:cs typeface="Times New Roman" pitchFamily="18" charset="0"/>
              </a:rPr>
              <a:t> – </a:t>
            </a:r>
          </a:p>
          <a:p>
            <a:pPr eaLnBrk="0" hangingPunct="0"/>
            <a:r>
              <a:rPr lang="ru-RU" sz="1400">
                <a:solidFill>
                  <a:schemeClr val="bg1"/>
                </a:solidFill>
                <a:cs typeface="Times New Roman" pitchFamily="18" charset="0"/>
              </a:rPr>
              <a:t>новая форма общения современной молодежи. </a:t>
            </a:r>
          </a:p>
          <a:p>
            <a:pPr eaLnBrk="0" hangingPunct="0"/>
            <a:r>
              <a:rPr lang="ru-RU" sz="1400">
                <a:solidFill>
                  <a:schemeClr val="bg1"/>
                </a:solidFill>
                <a:cs typeface="Times New Roman" pitchFamily="18" charset="0"/>
              </a:rPr>
              <a:t>Проект реализуется Областным центром народного творчества на протяжении 4-х лет.</a:t>
            </a: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endParaRPr lang="ru-RU" sz="1400">
              <a:solidFill>
                <a:schemeClr val="bg1"/>
              </a:solidFill>
              <a:cs typeface="Times New Roman" pitchFamily="18" charset="0"/>
            </a:endParaRPr>
          </a:p>
          <a:p>
            <a:pPr eaLnBrk="0" hangingPunct="0"/>
            <a:r>
              <a:rPr lang="ru-RU" sz="1400">
                <a:solidFill>
                  <a:schemeClr val="bg1"/>
                </a:solidFill>
                <a:cs typeface="Times New Roman" pitchFamily="18" charset="0"/>
              </a:rPr>
              <a:t>Изучение псковских народных обычаев и обрядов, внедрение традиционной культуры в живое бытование,  возможность реализовать свой  творческий потенциал и  желание разумно организовать семейный досуг</a:t>
            </a:r>
          </a:p>
          <a:p>
            <a:pPr eaLnBrk="0" hangingPunct="0"/>
            <a:r>
              <a:rPr lang="ru-RU" sz="1400">
                <a:solidFill>
                  <a:schemeClr val="bg1"/>
                </a:solidFill>
                <a:cs typeface="Times New Roman" pitchFamily="18" charset="0"/>
              </a:rPr>
              <a:t> - это то, что уже несколько лет подряд собирает в стенах Центра почитателей фольклорных традиций.</a:t>
            </a:r>
            <a:endParaRPr lang="ru-RU">
              <a:solidFill>
                <a:schemeClr val="bg1"/>
              </a:solidFill>
            </a:endParaRPr>
          </a:p>
        </p:txBody>
      </p:sp>
      <p:pic>
        <p:nvPicPr>
          <p:cNvPr id="9219" name="Рисунок 3" descr="Васильев день.jpg"/>
          <p:cNvPicPr>
            <a:picLocks noChangeAspect="1"/>
          </p:cNvPicPr>
          <p:nvPr/>
        </p:nvPicPr>
        <p:blipFill>
          <a:blip r:embed="rId3"/>
          <a:srcRect t="-2" r="8089"/>
          <a:stretch>
            <a:fillRect/>
          </a:stretch>
        </p:blipFill>
        <p:spPr bwMode="auto">
          <a:xfrm>
            <a:off x="7183438" y="2857500"/>
            <a:ext cx="1674812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Рисунок 6" descr="Веч2.JPG"/>
          <p:cNvPicPr>
            <a:picLocks noChangeAspect="1"/>
          </p:cNvPicPr>
          <p:nvPr/>
        </p:nvPicPr>
        <p:blipFill>
          <a:blip r:embed="rId4">
            <a:lum bright="10000" contrast="10000"/>
          </a:blip>
          <a:srcRect t="19453" r="29393" b="17865"/>
          <a:stretch>
            <a:fillRect/>
          </a:stretch>
        </p:blipFill>
        <p:spPr bwMode="auto">
          <a:xfrm>
            <a:off x="5857875" y="1000125"/>
            <a:ext cx="3017838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Рисунок 8" descr="5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3" y="4087813"/>
            <a:ext cx="2143125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Рисунок 10" descr="IMG_5032.JPG"/>
          <p:cNvPicPr>
            <a:picLocks noChangeAspect="1"/>
          </p:cNvPicPr>
          <p:nvPr/>
        </p:nvPicPr>
        <p:blipFill>
          <a:blip r:embed="rId6">
            <a:lum contrast="10000"/>
          </a:blip>
          <a:srcRect l="6583" t="12601" r="9697" b="3629"/>
          <a:stretch>
            <a:fillRect/>
          </a:stretch>
        </p:blipFill>
        <p:spPr bwMode="auto">
          <a:xfrm>
            <a:off x="214313" y="1071563"/>
            <a:ext cx="21431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Рисунок 11" descr="IMG_6271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313" y="2581275"/>
            <a:ext cx="2128837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Рисунок 12" descr="IMG_9518.JPG"/>
          <p:cNvPicPr>
            <a:picLocks noChangeAspect="1"/>
          </p:cNvPicPr>
          <p:nvPr/>
        </p:nvPicPr>
        <p:blipFill>
          <a:blip r:embed="rId8">
            <a:lum bright="10000" contrast="10000"/>
          </a:blip>
          <a:srcRect t="21999"/>
          <a:stretch>
            <a:fillRect/>
          </a:stretch>
        </p:blipFill>
        <p:spPr bwMode="auto">
          <a:xfrm>
            <a:off x="2428875" y="3357563"/>
            <a:ext cx="195421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Рисунок 13" descr="IMG_9549.JPG"/>
          <p:cNvPicPr>
            <a:picLocks noChangeAspect="1"/>
          </p:cNvPicPr>
          <p:nvPr/>
        </p:nvPicPr>
        <p:blipFill>
          <a:blip r:embed="rId9">
            <a:lum bright="10000" contrast="10000"/>
          </a:blip>
          <a:srcRect/>
          <a:stretch>
            <a:fillRect/>
          </a:stretch>
        </p:blipFill>
        <p:spPr bwMode="auto">
          <a:xfrm>
            <a:off x="2428875" y="1047750"/>
            <a:ext cx="3357563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Рисунок 15" descr="06-Вечерк-Покров.jpg"/>
          <p:cNvPicPr>
            <a:picLocks noChangeAspect="1"/>
          </p:cNvPicPr>
          <p:nvPr/>
        </p:nvPicPr>
        <p:blipFill>
          <a:blip r:embed="rId10"/>
          <a:srcRect l="3502" t="-2" r="5870" b="800"/>
          <a:stretch>
            <a:fillRect/>
          </a:stretch>
        </p:blipFill>
        <p:spPr bwMode="auto">
          <a:xfrm>
            <a:off x="4429125" y="3714750"/>
            <a:ext cx="2643188" cy="192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Рисунок 11" descr="IMG_3515.JPG"/>
          <p:cNvPicPr>
            <a:picLocks noChangeAspect="1"/>
          </p:cNvPicPr>
          <p:nvPr/>
        </p:nvPicPr>
        <p:blipFill>
          <a:blip r:embed="rId11"/>
          <a:srcRect l="24007" t="874" b="-620"/>
          <a:stretch>
            <a:fillRect/>
          </a:stretch>
        </p:blipFill>
        <p:spPr bwMode="auto">
          <a:xfrm>
            <a:off x="7143750" y="4143375"/>
            <a:ext cx="1714500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Рисунок 12" descr="вечерк2.jpg"/>
          <p:cNvPicPr>
            <a:picLocks noChangeAspect="1"/>
          </p:cNvPicPr>
          <p:nvPr/>
        </p:nvPicPr>
        <p:blipFill>
          <a:blip r:embed="rId12"/>
          <a:srcRect l="-3786" t="-5016" r="2330" b="12665"/>
          <a:stretch>
            <a:fillRect/>
          </a:stretch>
        </p:blipFill>
        <p:spPr bwMode="auto">
          <a:xfrm>
            <a:off x="5786438" y="2786063"/>
            <a:ext cx="12858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1"/>
          <p:cNvSpPr>
            <a:spLocks noChangeArrowheads="1"/>
          </p:cNvSpPr>
          <p:nvPr/>
        </p:nvSpPr>
        <p:spPr bwMode="auto">
          <a:xfrm>
            <a:off x="2357438" y="285750"/>
            <a:ext cx="4286250" cy="424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chemeClr val="bg2"/>
                </a:solidFill>
              </a:rPr>
              <a:t>Гости и участники вечерок знакомились с праздниками народного календаря</a:t>
            </a:r>
          </a:p>
          <a:p>
            <a:r>
              <a:rPr lang="ru-RU">
                <a:solidFill>
                  <a:schemeClr val="bg2"/>
                </a:solidFill>
              </a:rPr>
              <a:t> «Покров», «Кузьма-Демьян», </a:t>
            </a:r>
          </a:p>
          <a:p>
            <a:r>
              <a:rPr lang="ru-RU">
                <a:solidFill>
                  <a:schemeClr val="bg2"/>
                </a:solidFill>
              </a:rPr>
              <a:t>«Наум – Грамотник»,</a:t>
            </a:r>
          </a:p>
          <a:p>
            <a:r>
              <a:rPr lang="ru-RU">
                <a:solidFill>
                  <a:schemeClr val="bg2"/>
                </a:solidFill>
              </a:rPr>
              <a:t> «Васильев вечерок», </a:t>
            </a:r>
          </a:p>
          <a:p>
            <a:r>
              <a:rPr lang="ru-RU">
                <a:solidFill>
                  <a:schemeClr val="bg2"/>
                </a:solidFill>
              </a:rPr>
              <a:t>«Трифон-Перезимник», </a:t>
            </a:r>
          </a:p>
          <a:p>
            <a:r>
              <a:rPr lang="ru-RU">
                <a:solidFill>
                  <a:schemeClr val="bg2"/>
                </a:solidFill>
              </a:rPr>
              <a:t>«Марья – зажги снега»,</a:t>
            </a:r>
          </a:p>
          <a:p>
            <a:r>
              <a:rPr lang="ru-RU">
                <a:solidFill>
                  <a:schemeClr val="bg2"/>
                </a:solidFill>
              </a:rPr>
              <a:t> «Авдотья-Весновка»,</a:t>
            </a:r>
          </a:p>
          <a:p>
            <a:r>
              <a:rPr lang="ru-RU">
                <a:solidFill>
                  <a:schemeClr val="bg2"/>
                </a:solidFill>
              </a:rPr>
              <a:t> «Еремей-Запрягальник», </a:t>
            </a:r>
          </a:p>
          <a:p>
            <a:r>
              <a:rPr lang="ru-RU">
                <a:solidFill>
                  <a:schemeClr val="bg2"/>
                </a:solidFill>
              </a:rPr>
              <a:t>«Медовый Спас», </a:t>
            </a:r>
          </a:p>
          <a:p>
            <a:r>
              <a:rPr lang="ru-RU">
                <a:solidFill>
                  <a:schemeClr val="bg2"/>
                </a:solidFill>
              </a:rPr>
              <a:t>а также стали свидетелями   реконструкции обряда</a:t>
            </a:r>
          </a:p>
          <a:p>
            <a:r>
              <a:rPr lang="ru-RU">
                <a:solidFill>
                  <a:schemeClr val="bg2"/>
                </a:solidFill>
              </a:rPr>
              <a:t> «Утро свадебного дня в</a:t>
            </a:r>
          </a:p>
          <a:p>
            <a:r>
              <a:rPr lang="ru-RU">
                <a:solidFill>
                  <a:schemeClr val="bg2"/>
                </a:solidFill>
              </a:rPr>
              <a:t> доме жениха, и в доме невесты». </a:t>
            </a:r>
          </a:p>
        </p:txBody>
      </p:sp>
      <p:pic>
        <p:nvPicPr>
          <p:cNvPr id="10243" name="Рисунок 2" descr="05-Вечерк-Покров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50" y="2647950"/>
            <a:ext cx="2349500" cy="156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Рисунок 4" descr="IMG_3966.JPG"/>
          <p:cNvPicPr>
            <a:picLocks noChangeAspect="1"/>
          </p:cNvPicPr>
          <p:nvPr/>
        </p:nvPicPr>
        <p:blipFill>
          <a:blip r:embed="rId4"/>
          <a:srcRect l="25294" t="15282" r="15280"/>
          <a:stretch>
            <a:fillRect/>
          </a:stretch>
        </p:blipFill>
        <p:spPr bwMode="auto">
          <a:xfrm>
            <a:off x="6786563" y="249238"/>
            <a:ext cx="2143125" cy="203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Рисунок 5" descr="IMG_4994.JPG"/>
          <p:cNvPicPr>
            <a:picLocks noChangeAspect="1"/>
          </p:cNvPicPr>
          <p:nvPr/>
        </p:nvPicPr>
        <p:blipFill>
          <a:blip r:embed="rId5">
            <a:lum bright="10000"/>
          </a:blip>
          <a:srcRect/>
          <a:stretch>
            <a:fillRect/>
          </a:stretch>
        </p:blipFill>
        <p:spPr bwMode="auto">
          <a:xfrm>
            <a:off x="142875" y="280988"/>
            <a:ext cx="2257425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Рисунок 6" descr="IMG_8311.JPG"/>
          <p:cNvPicPr>
            <a:picLocks noChangeAspect="1"/>
          </p:cNvPicPr>
          <p:nvPr/>
        </p:nvPicPr>
        <p:blipFill>
          <a:blip r:embed="rId6">
            <a:lum bright="10000"/>
          </a:blip>
          <a:srcRect r="4611"/>
          <a:stretch>
            <a:fillRect/>
          </a:stretch>
        </p:blipFill>
        <p:spPr bwMode="auto">
          <a:xfrm>
            <a:off x="142875" y="2189163"/>
            <a:ext cx="2286000" cy="159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Рисунок 8" descr="IMG_8382.JPG"/>
          <p:cNvPicPr>
            <a:picLocks noChangeAspect="1"/>
          </p:cNvPicPr>
          <p:nvPr/>
        </p:nvPicPr>
        <p:blipFill>
          <a:blip r:embed="rId7">
            <a:lum bright="10000" contrast="10000"/>
          </a:blip>
          <a:srcRect/>
          <a:stretch>
            <a:fillRect/>
          </a:stretch>
        </p:blipFill>
        <p:spPr bwMode="auto">
          <a:xfrm>
            <a:off x="3000375" y="4643438"/>
            <a:ext cx="2921000" cy="194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Рисунок 10" descr="Свадьба1.jpg"/>
          <p:cNvPicPr>
            <a:picLocks noChangeAspect="1"/>
          </p:cNvPicPr>
          <p:nvPr/>
        </p:nvPicPr>
        <p:blipFill>
          <a:blip r:embed="rId8"/>
          <a:srcRect b="2927"/>
          <a:stretch>
            <a:fillRect/>
          </a:stretch>
        </p:blipFill>
        <p:spPr bwMode="auto">
          <a:xfrm>
            <a:off x="6072188" y="4643438"/>
            <a:ext cx="2857500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Рисунок 11" descr="Свадьба6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14313" y="4659313"/>
            <a:ext cx="2643187" cy="191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1" descr="Мехнецов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625475"/>
            <a:ext cx="2881313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Рисунок 2" descr="IMG_5112.JPG"/>
          <p:cNvPicPr>
            <a:picLocks noChangeAspect="1"/>
          </p:cNvPicPr>
          <p:nvPr/>
        </p:nvPicPr>
        <p:blipFill>
          <a:blip r:embed="rId4"/>
          <a:srcRect l="8334" t="2083" r="5556"/>
          <a:stretch>
            <a:fillRect/>
          </a:stretch>
        </p:blipFill>
        <p:spPr bwMode="auto">
          <a:xfrm>
            <a:off x="6137275" y="642938"/>
            <a:ext cx="2827338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Rectangle 1"/>
          <p:cNvSpPr>
            <a:spLocks noChangeArrowheads="1"/>
          </p:cNvSpPr>
          <p:nvPr/>
        </p:nvSpPr>
        <p:spPr bwMode="auto">
          <a:xfrm>
            <a:off x="3000375" y="285750"/>
            <a:ext cx="3143250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1400">
                <a:solidFill>
                  <a:schemeClr val="bg2"/>
                </a:solidFill>
                <a:cs typeface="Times New Roman" pitchFamily="18" charset="0"/>
              </a:rPr>
              <a:t>Сценарии молодежных вечерок разрабатываются в соответствии с реальными событиями, бытовавшими на Псковской земле</a:t>
            </a:r>
          </a:p>
          <a:p>
            <a:pPr eaLnBrk="0" hangingPunct="0"/>
            <a:r>
              <a:rPr lang="ru-RU" sz="1400">
                <a:solidFill>
                  <a:schemeClr val="bg2"/>
                </a:solidFill>
                <a:cs typeface="Times New Roman" pitchFamily="18" charset="0"/>
              </a:rPr>
              <a:t> в конце </a:t>
            </a:r>
            <a:r>
              <a:rPr lang="en-US" sz="1400">
                <a:solidFill>
                  <a:schemeClr val="bg2"/>
                </a:solidFill>
                <a:cs typeface="Times New Roman" pitchFamily="18" charset="0"/>
              </a:rPr>
              <a:t>XIX</a:t>
            </a:r>
            <a:r>
              <a:rPr lang="ru-RU" sz="1400">
                <a:solidFill>
                  <a:schemeClr val="bg2"/>
                </a:solidFill>
                <a:cs typeface="Times New Roman" pitchFamily="18" charset="0"/>
              </a:rPr>
              <a:t> – начале </a:t>
            </a:r>
            <a:r>
              <a:rPr lang="en-US" sz="1400">
                <a:solidFill>
                  <a:schemeClr val="bg2"/>
                </a:solidFill>
                <a:cs typeface="Times New Roman" pitchFamily="18" charset="0"/>
              </a:rPr>
              <a:t>XX </a:t>
            </a:r>
            <a:r>
              <a:rPr lang="ru-RU" sz="1400">
                <a:solidFill>
                  <a:schemeClr val="bg2"/>
                </a:solidFill>
                <a:cs typeface="Times New Roman" pitchFamily="18" charset="0"/>
              </a:rPr>
              <a:t>веков.</a:t>
            </a:r>
          </a:p>
          <a:p>
            <a:pPr eaLnBrk="0" hangingPunct="0"/>
            <a:r>
              <a:rPr lang="ru-RU" sz="1400">
                <a:solidFill>
                  <a:schemeClr val="bg2"/>
                </a:solidFill>
                <a:cs typeface="Times New Roman" pitchFamily="18" charset="0"/>
              </a:rPr>
              <a:t> Для этого используются материалы этнографических экспедиций Центра народного творчества </a:t>
            </a:r>
          </a:p>
          <a:p>
            <a:pPr eaLnBrk="0" hangingPunct="0"/>
            <a:r>
              <a:rPr lang="ru-RU" sz="1400">
                <a:solidFill>
                  <a:schemeClr val="bg2"/>
                </a:solidFill>
                <a:cs typeface="Times New Roman" pitchFamily="18" charset="0"/>
              </a:rPr>
              <a:t> и материалы экспедиций Санкт-Петербургской консерватории </a:t>
            </a:r>
          </a:p>
          <a:p>
            <a:pPr eaLnBrk="0" hangingPunct="0"/>
            <a:r>
              <a:rPr lang="ru-RU" sz="1400">
                <a:solidFill>
                  <a:schemeClr val="bg2"/>
                </a:solidFill>
                <a:cs typeface="Times New Roman" pitchFamily="18" charset="0"/>
              </a:rPr>
              <a:t>по Псковской области</a:t>
            </a:r>
          </a:p>
          <a:p>
            <a:pPr eaLnBrk="0" hangingPunct="0"/>
            <a:r>
              <a:rPr lang="ru-RU" sz="1400">
                <a:solidFill>
                  <a:schemeClr val="bg2"/>
                </a:solidFill>
                <a:cs typeface="Times New Roman" pitchFamily="18" charset="0"/>
              </a:rPr>
              <a:t> под руководством  профессора </a:t>
            </a:r>
          </a:p>
          <a:p>
            <a:pPr eaLnBrk="0" hangingPunct="0"/>
            <a:r>
              <a:rPr lang="ru-RU" sz="1400">
                <a:solidFill>
                  <a:schemeClr val="bg2"/>
                </a:solidFill>
                <a:cs typeface="Times New Roman" pitchFamily="18" charset="0"/>
              </a:rPr>
              <a:t>А.М. Мехнецова. </a:t>
            </a:r>
            <a:endParaRPr lang="ru-RU">
              <a:solidFill>
                <a:schemeClr val="bg2"/>
              </a:solidFill>
            </a:endParaRPr>
          </a:p>
        </p:txBody>
      </p:sp>
      <p:pic>
        <p:nvPicPr>
          <p:cNvPr id="11269" name="Рисунок 4" descr="IMG_5935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50" y="3500438"/>
            <a:ext cx="8572500" cy="309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15" descr="Белар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714375" y="260350"/>
            <a:ext cx="76438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ru-RU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Times New Roman" pitchFamily="18" charset="0"/>
              </a:rPr>
              <a:t>Фестиваль имени О.Ф. Сергеевой на Усвятской земле - одно из самых главных и ярких событий фольклорного фестивального движения Псковской области.</a:t>
            </a:r>
            <a:endParaRPr lang="ru-RU" sz="240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2292" name="Picture 11" descr="Е-Н-Разумовская-1tif"/>
          <p:cNvPicPr>
            <a:picLocks noChangeAspect="1" noChangeArrowheads="1"/>
          </p:cNvPicPr>
          <p:nvPr/>
        </p:nvPicPr>
        <p:blipFill>
          <a:blip r:embed="rId4"/>
          <a:srcRect b="2327"/>
          <a:stretch>
            <a:fillRect/>
          </a:stretch>
        </p:blipFill>
        <p:spPr bwMode="auto">
          <a:xfrm>
            <a:off x="142875" y="1214438"/>
            <a:ext cx="1611313" cy="2000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293" name="Picture 10" descr="Евгений--Белозеров-реставр-записей"/>
          <p:cNvPicPr>
            <a:picLocks noChangeAspect="1" noChangeArrowheads="1"/>
          </p:cNvPicPr>
          <p:nvPr/>
        </p:nvPicPr>
        <p:blipFill>
          <a:blip r:embed="rId5"/>
          <a:srcRect l="18826" r="19884"/>
          <a:stretch>
            <a:fillRect/>
          </a:stretch>
        </p:blipFill>
        <p:spPr bwMode="auto">
          <a:xfrm>
            <a:off x="7358063" y="1306513"/>
            <a:ext cx="1571625" cy="19081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294" name="Рисунок 9" descr="Ольга Серг1.t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33763" y="1571625"/>
            <a:ext cx="2566987" cy="345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Рисунок 10" descr="IMG_3372.JPG"/>
          <p:cNvPicPr>
            <a:picLocks noChangeAspect="1"/>
          </p:cNvPicPr>
          <p:nvPr/>
        </p:nvPicPr>
        <p:blipFill>
          <a:blip r:embed="rId7"/>
          <a:srcRect t="3375" b="15593"/>
          <a:stretch>
            <a:fillRect/>
          </a:stretch>
        </p:blipFill>
        <p:spPr bwMode="auto">
          <a:xfrm>
            <a:off x="6000750" y="3263900"/>
            <a:ext cx="3000375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Рисунок 11" descr="IMG_3486-.jpg"/>
          <p:cNvPicPr>
            <a:picLocks noChangeAspect="1"/>
          </p:cNvPicPr>
          <p:nvPr/>
        </p:nvPicPr>
        <p:blipFill>
          <a:blip r:embed="rId8"/>
          <a:srcRect l="4762" t="16655" b="18521"/>
          <a:stretch>
            <a:fillRect/>
          </a:stretch>
        </p:blipFill>
        <p:spPr bwMode="auto">
          <a:xfrm>
            <a:off x="6673850" y="5014913"/>
            <a:ext cx="23272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Рисунок 14" descr="Смычок.jpg"/>
          <p:cNvPicPr>
            <a:picLocks noChangeAspect="1"/>
          </p:cNvPicPr>
          <p:nvPr/>
        </p:nvPicPr>
        <p:blipFill>
          <a:blip r:embed="rId9"/>
          <a:srcRect l="6451"/>
          <a:stretch>
            <a:fillRect/>
          </a:stretch>
        </p:blipFill>
        <p:spPr bwMode="auto">
          <a:xfrm>
            <a:off x="142875" y="5000625"/>
            <a:ext cx="2305050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Рисунок 13" descr="Уграда и участники фестиваля  им Ольги сергеевой.jpg"/>
          <p:cNvPicPr>
            <a:picLocks noChangeAspect="1"/>
          </p:cNvPicPr>
          <p:nvPr/>
        </p:nvPicPr>
        <p:blipFill>
          <a:blip r:embed="rId10"/>
          <a:srcRect t="39130" b="11839"/>
          <a:stretch>
            <a:fillRect/>
          </a:stretch>
        </p:blipFill>
        <p:spPr bwMode="auto">
          <a:xfrm>
            <a:off x="2165350" y="5000625"/>
            <a:ext cx="4692650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Рисунок 12" descr="О-Серг-фест5.jpg"/>
          <p:cNvPicPr>
            <a:picLocks noChangeAspect="1"/>
          </p:cNvPicPr>
          <p:nvPr/>
        </p:nvPicPr>
        <p:blipFill>
          <a:blip r:embed="rId11"/>
          <a:srcRect t="3999" b="3955"/>
          <a:stretch>
            <a:fillRect/>
          </a:stretch>
        </p:blipFill>
        <p:spPr bwMode="auto">
          <a:xfrm>
            <a:off x="142875" y="3338513"/>
            <a:ext cx="3286125" cy="166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1" descr="Свадьба-Усвяты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79950" y="285750"/>
            <a:ext cx="3749675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Рисунок 2" descr="Свадьба-Усвяты---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3071813"/>
            <a:ext cx="2357437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Рисунок 3" descr="Свадьба-Усвяты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714750"/>
            <a:ext cx="4178300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Рисунок 4" descr="Свадьба-Усвяты3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5025" y="4929188"/>
            <a:ext cx="235585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Рисунок 5" descr="Свадьба-Усвяты-jpg.jpg"/>
          <p:cNvPicPr>
            <a:picLocks noChangeAspect="1"/>
          </p:cNvPicPr>
          <p:nvPr/>
        </p:nvPicPr>
        <p:blipFill>
          <a:blip r:embed="rId6"/>
          <a:srcRect t="12247" b="4076"/>
          <a:stretch>
            <a:fillRect/>
          </a:stretch>
        </p:blipFill>
        <p:spPr bwMode="auto">
          <a:xfrm>
            <a:off x="214313" y="285750"/>
            <a:ext cx="4268787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0" y="2928938"/>
            <a:ext cx="4429125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tx2">
                    <a:lumMod val="90000"/>
                  </a:schemeClr>
                </a:solidFill>
              </a:rPr>
              <a:t>Реконструкция старинного обряда</a:t>
            </a:r>
          </a:p>
          <a:p>
            <a:pPr>
              <a:defRPr/>
            </a:pPr>
            <a:r>
              <a:rPr lang="ru-RU" dirty="0" err="1">
                <a:solidFill>
                  <a:schemeClr val="tx2">
                    <a:lumMod val="90000"/>
                  </a:schemeClr>
                </a:solidFill>
              </a:rPr>
              <a:t>Усвятской</a:t>
            </a:r>
            <a:r>
              <a:rPr lang="ru-RU" dirty="0">
                <a:solidFill>
                  <a:schemeClr val="tx2">
                    <a:lumMod val="90000"/>
                  </a:schemeClr>
                </a:solidFill>
              </a:rPr>
              <a:t> свадьбы </a:t>
            </a:r>
          </a:p>
        </p:txBody>
      </p:sp>
      <p:sp>
        <p:nvSpPr>
          <p:cNvPr id="13320" name="Rectangle 1"/>
          <p:cNvSpPr>
            <a:spLocks noChangeArrowheads="1"/>
          </p:cNvSpPr>
          <p:nvPr/>
        </p:nvSpPr>
        <p:spPr bwMode="auto">
          <a:xfrm>
            <a:off x="7072313" y="3179763"/>
            <a:ext cx="1785937" cy="289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/>
            <a:r>
              <a:rPr lang="ru-RU" sz="1400">
                <a:solidFill>
                  <a:srgbClr val="FFFF9E"/>
                </a:solidFill>
                <a:cs typeface="Times New Roman" pitchFamily="18" charset="0"/>
              </a:rPr>
              <a:t>В этом уникальном этнографическом обряде приняли участие песнехорки из усвятских деревень,  фольклорные ансамбли из районов  Псковской области, ученые –фольклористы из Санкт-Петербурга. </a:t>
            </a:r>
            <a:endParaRPr lang="ru-RU">
              <a:solidFill>
                <a:srgbClr val="FFFF9E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4" descr="Буклет-Святки-анс2.bmp"/>
          <p:cNvPicPr>
            <a:picLocks noChangeAspect="1"/>
          </p:cNvPicPr>
          <p:nvPr/>
        </p:nvPicPr>
        <p:blipFill>
          <a:blip r:embed="rId3"/>
          <a:srcRect r="813"/>
          <a:stretch>
            <a:fillRect/>
          </a:stretch>
        </p:blipFill>
        <p:spPr bwMode="auto">
          <a:xfrm>
            <a:off x="214313" y="357188"/>
            <a:ext cx="4357687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Рисунок 5" descr="IMG_5723.JPG"/>
          <p:cNvPicPr>
            <a:picLocks noChangeAspect="1"/>
          </p:cNvPicPr>
          <p:nvPr/>
        </p:nvPicPr>
        <p:blipFill>
          <a:blip r:embed="rId4"/>
          <a:srcRect l="3429"/>
          <a:stretch>
            <a:fillRect/>
          </a:stretch>
        </p:blipFill>
        <p:spPr bwMode="auto">
          <a:xfrm>
            <a:off x="4714875" y="357188"/>
            <a:ext cx="4243388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Рисунок 6" descr="хоровод2.jpg"/>
          <p:cNvPicPr>
            <a:picLocks noChangeAspect="1"/>
          </p:cNvPicPr>
          <p:nvPr/>
        </p:nvPicPr>
        <p:blipFill>
          <a:blip r:embed="rId5"/>
          <a:srcRect r="1611"/>
          <a:stretch>
            <a:fillRect/>
          </a:stretch>
        </p:blipFill>
        <p:spPr bwMode="auto">
          <a:xfrm>
            <a:off x="214313" y="3548063"/>
            <a:ext cx="4357687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Рисунок 9" descr="IMG_2694.jpg"/>
          <p:cNvPicPr>
            <a:picLocks noChangeAspect="1"/>
          </p:cNvPicPr>
          <p:nvPr/>
        </p:nvPicPr>
        <p:blipFill>
          <a:blip r:embed="rId6"/>
          <a:srcRect r="5086"/>
          <a:stretch>
            <a:fillRect/>
          </a:stretch>
        </p:blipFill>
        <p:spPr bwMode="auto">
          <a:xfrm>
            <a:off x="4759325" y="3571875"/>
            <a:ext cx="4170363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2" descr="IMG_9440.JPG"/>
          <p:cNvPicPr>
            <a:picLocks noChangeAspect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571500" y="1285875"/>
            <a:ext cx="8001000" cy="5334000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571500" y="354013"/>
            <a:ext cx="8001000" cy="646112"/>
          </a:xfrm>
          <a:prstGeom prst="rect">
            <a:avLst/>
          </a:prstGeom>
          <a:ln w="15875" cmpd="sng"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2010 году древний город  Псков впервые стал местом проведения Всероссийской Масленицы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 bright="12000" contrast="3000"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1" descr="IMG_956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75" y="2857500"/>
            <a:ext cx="300037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Рисунок 2" descr="м6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75" y="357188"/>
            <a:ext cx="2409825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Рисунок 3" descr="м7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50" y="2857500"/>
            <a:ext cx="258127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Рисунок 4" descr="м8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50" y="357188"/>
            <a:ext cx="2332038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Рисунок 5" descr="мм.jpg"/>
          <p:cNvPicPr>
            <a:picLocks noChangeAspect="1"/>
          </p:cNvPicPr>
          <p:nvPr/>
        </p:nvPicPr>
        <p:blipFill>
          <a:blip r:embed="rId8"/>
          <a:srcRect l="14919" r="4092"/>
          <a:stretch>
            <a:fillRect/>
          </a:stretch>
        </p:blipFill>
        <p:spPr bwMode="auto">
          <a:xfrm>
            <a:off x="3044825" y="2857500"/>
            <a:ext cx="267017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Рисунок 6" descr="мм1.jpg"/>
          <p:cNvPicPr>
            <a:picLocks noChangeAspect="1"/>
          </p:cNvPicPr>
          <p:nvPr/>
        </p:nvPicPr>
        <p:blipFill>
          <a:blip r:embed="rId9"/>
          <a:srcRect l="2161"/>
          <a:stretch>
            <a:fillRect/>
          </a:stretch>
        </p:blipFill>
        <p:spPr bwMode="auto">
          <a:xfrm>
            <a:off x="2928938" y="357188"/>
            <a:ext cx="3233737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Прямоугольник 7"/>
          <p:cNvSpPr>
            <a:spLocks noChangeArrowheads="1"/>
          </p:cNvSpPr>
          <p:nvPr/>
        </p:nvSpPr>
        <p:spPr bwMode="auto">
          <a:xfrm>
            <a:off x="285750" y="5362575"/>
            <a:ext cx="857250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>
                <a:solidFill>
                  <a:srgbClr val="00006C"/>
                </a:solidFill>
              </a:rPr>
              <a:t>Конкурс «масленичных поездов» представлен творческими делегациями из псковской «глубинки», что позволило гостям праздника соприкоснуться с подлинными традициями масленичных гуляний, бережно хранимыми в малых российских городах.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 bright="-11000" contrast="5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6" descr="м-губ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00" y="2428875"/>
            <a:ext cx="2633663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71438" y="4214813"/>
            <a:ext cx="6143625" cy="227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 eaLnBrk="0" hangingPunct="0">
              <a:defRPr/>
            </a:pPr>
            <a:endParaRPr lang="ru-RU" sz="1600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cs typeface="Times New Roman" pitchFamily="18" charset="0"/>
            </a:endParaRPr>
          </a:p>
          <a:p>
            <a:pPr algn="l" eaLnBrk="0" hangingPunct="0">
              <a:buFontTx/>
              <a:buChar char="-"/>
              <a:defRPr/>
            </a:pPr>
            <a:r>
              <a:rPr lang="ru-RU" sz="12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 </a:t>
            </a:r>
            <a:r>
              <a:rPr lang="ru-RU" sz="14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создание условий для творческой,  экспедиционной и</a:t>
            </a:r>
          </a:p>
          <a:p>
            <a:pPr algn="l" eaLnBrk="0" hangingPunct="0">
              <a:defRPr/>
            </a:pPr>
            <a:r>
              <a:rPr lang="ru-RU" sz="14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  концертной деятельности фольклорных коллективов,</a:t>
            </a:r>
          </a:p>
          <a:p>
            <a:pPr algn="l" eaLnBrk="0" hangingPunct="0">
              <a:buFontTx/>
              <a:buChar char="-"/>
              <a:defRPr/>
            </a:pPr>
            <a:r>
              <a:rPr lang="ru-RU" sz="14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 поиск и внедрение инновационных форм работы с молодежью,</a:t>
            </a:r>
          </a:p>
          <a:p>
            <a:pPr algn="l" eaLnBrk="0" hangingPunct="0">
              <a:buFontTx/>
              <a:buChar char="-"/>
              <a:defRPr/>
            </a:pPr>
            <a:r>
              <a:rPr lang="ru-RU" sz="14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 развитие фольклорного фестивального движения, </a:t>
            </a:r>
          </a:p>
          <a:p>
            <a:pPr algn="l" eaLnBrk="0" hangingPunct="0">
              <a:buFontTx/>
              <a:buChar char="-"/>
              <a:defRPr/>
            </a:pPr>
            <a:r>
              <a:rPr lang="ru-RU" sz="14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 изучение локальных традиций праздников народного</a:t>
            </a:r>
          </a:p>
          <a:p>
            <a:pPr algn="l" eaLnBrk="0" hangingPunct="0">
              <a:defRPr/>
            </a:pPr>
            <a:r>
              <a:rPr lang="ru-RU" sz="14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  календаря и содействие в проведении Всероссийской</a:t>
            </a:r>
          </a:p>
          <a:p>
            <a:pPr algn="l" eaLnBrk="0" hangingPunct="0">
              <a:defRPr/>
            </a:pPr>
            <a:r>
              <a:rPr lang="ru-RU" sz="14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  Масленицы в Пскове,</a:t>
            </a:r>
          </a:p>
          <a:p>
            <a:pPr algn="l" eaLnBrk="0" hangingPunct="0">
              <a:buFontTx/>
              <a:buChar char="-"/>
              <a:defRPr/>
            </a:pPr>
            <a:r>
              <a:rPr lang="ru-RU" sz="14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 популяризация традиционной народной культуры средствами</a:t>
            </a:r>
          </a:p>
          <a:p>
            <a:pPr algn="l" eaLnBrk="0" hangingPunct="0">
              <a:defRPr/>
            </a:pPr>
            <a:r>
              <a:rPr lang="ru-RU" sz="14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  современных информационных технологий.</a:t>
            </a:r>
            <a:endParaRPr lang="ru-RU" sz="14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2" name="Рисунок 9" descr="м10.jpg"/>
          <p:cNvPicPr>
            <a:picLocks noChangeAspect="1"/>
          </p:cNvPicPr>
          <p:nvPr/>
        </p:nvPicPr>
        <p:blipFill>
          <a:blip r:embed="rId4">
            <a:lum bright="10000" contrast="10000"/>
          </a:blip>
          <a:srcRect l="32588" t="5714" r="10272"/>
          <a:stretch>
            <a:fillRect/>
          </a:stretch>
        </p:blipFill>
        <p:spPr bwMode="auto">
          <a:xfrm>
            <a:off x="7143750" y="285750"/>
            <a:ext cx="1785938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Рисунок 10" descr="IMG_9733.JPG"/>
          <p:cNvPicPr>
            <a:picLocks noChangeAspect="1"/>
          </p:cNvPicPr>
          <p:nvPr/>
        </p:nvPicPr>
        <p:blipFill>
          <a:blip r:embed="rId5"/>
          <a:srcRect l="8096" t="6123" r="4471"/>
          <a:stretch>
            <a:fillRect/>
          </a:stretch>
        </p:blipFill>
        <p:spPr bwMode="auto">
          <a:xfrm>
            <a:off x="3643313" y="2428875"/>
            <a:ext cx="257175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14313" y="214313"/>
            <a:ext cx="3214687" cy="1754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>
              <a:defRPr/>
            </a:pPr>
            <a:r>
              <a:rPr lang="ru-RU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Миссия Областного центра</a:t>
            </a:r>
          </a:p>
          <a:p>
            <a:pPr algn="l">
              <a:defRPr/>
            </a:pPr>
            <a:r>
              <a:rPr lang="ru-RU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народного творчества –</a:t>
            </a:r>
          </a:p>
          <a:p>
            <a:pPr algn="l">
              <a:defRPr/>
            </a:pPr>
            <a:r>
              <a:rPr lang="ru-RU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сохранение и  развитие</a:t>
            </a:r>
          </a:p>
          <a:p>
            <a:pPr algn="l">
              <a:defRPr/>
            </a:pPr>
            <a:r>
              <a:rPr lang="ru-RU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традиционной народной</a:t>
            </a:r>
          </a:p>
          <a:p>
            <a:pPr algn="l">
              <a:defRPr/>
            </a:pPr>
            <a:r>
              <a:rPr lang="ru-RU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культуры  Псковского края.</a:t>
            </a:r>
            <a:endParaRPr lang="ru-RU" sz="80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>
              <a:defRPr/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7415" name="Рисунок 11" descr="9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8" y="2000250"/>
            <a:ext cx="3071812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Рисунок 13" descr="IMG_6088.JPG"/>
          <p:cNvPicPr>
            <a:picLocks noChangeAspect="1"/>
          </p:cNvPicPr>
          <p:nvPr/>
        </p:nvPicPr>
        <p:blipFill>
          <a:blip r:embed="rId7">
            <a:lum contrast="10000"/>
          </a:blip>
          <a:srcRect t="9375"/>
          <a:stretch>
            <a:fillRect/>
          </a:stretch>
        </p:blipFill>
        <p:spPr bwMode="auto">
          <a:xfrm>
            <a:off x="3643313" y="285750"/>
            <a:ext cx="34290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Рисунок 9" descr="03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86500" y="4429125"/>
            <a:ext cx="2643188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АННЕР-эскиз-.em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21"/>
            <a:ext cx="9144000" cy="6830357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Занавес">
  <a:themeElements>
    <a:clrScheme name="Занавес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Занавес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0" u="none" strike="noStrike" cap="none" normalizeH="0" baseline="0" smtClean="0">
            <a:ln>
              <a:noFill/>
            </a:ln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0" u="none" strike="noStrike" cap="none" normalizeH="0" baseline="0" smtClean="0">
            <a:ln>
              <a:noFill/>
            </a:ln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</a:defRPr>
        </a:defPPr>
      </a:lstStyle>
    </a:lnDef>
  </a:objectDefaults>
  <a:extraClrSchemeLst>
    <a:extraClrScheme>
      <a:clrScheme name="Занавес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навес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навес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Proposal</Template>
  <TotalTime>2258</TotalTime>
  <Words>582</Words>
  <Application>Microsoft Office PowerPoint</Application>
  <PresentationFormat>Экран (4:3)</PresentationFormat>
  <Paragraphs>119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Занавес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user12313</cp:lastModifiedBy>
  <cp:revision>200</cp:revision>
  <dcterms:created xsi:type="dcterms:W3CDTF">2007-12-15T14:44:40Z</dcterms:created>
  <dcterms:modified xsi:type="dcterms:W3CDTF">2014-04-02T12:33:47Z</dcterms:modified>
</cp:coreProperties>
</file>